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9456" r:id="rId5"/>
    <p:sldId id="9457" r:id="rId6"/>
    <p:sldId id="9458" r:id="rId7"/>
    <p:sldId id="9460" r:id="rId8"/>
    <p:sldId id="9462" r:id="rId9"/>
    <p:sldId id="9463" r:id="rId10"/>
    <p:sldId id="9464" r:id="rId11"/>
    <p:sldId id="9465" r:id="rId12"/>
    <p:sldId id="9373" r:id="rId13"/>
    <p:sldId id="9467" r:id="rId14"/>
    <p:sldId id="9470" r:id="rId15"/>
    <p:sldId id="9507" r:id="rId16"/>
    <p:sldId id="9473" r:id="rId17"/>
    <p:sldId id="9474" r:id="rId18"/>
    <p:sldId id="9491" r:id="rId19"/>
    <p:sldId id="9492" r:id="rId20"/>
    <p:sldId id="9493" r:id="rId21"/>
    <p:sldId id="9505" r:id="rId22"/>
    <p:sldId id="9478" r:id="rId23"/>
    <p:sldId id="9494" r:id="rId24"/>
    <p:sldId id="9495" r:id="rId25"/>
    <p:sldId id="9496" r:id="rId26"/>
    <p:sldId id="9497" r:id="rId27"/>
    <p:sldId id="9498" r:id="rId28"/>
    <p:sldId id="9499" r:id="rId29"/>
    <p:sldId id="9500" r:id="rId30"/>
    <p:sldId id="9501" r:id="rId31"/>
    <p:sldId id="9502" r:id="rId32"/>
    <p:sldId id="9506" r:id="rId33"/>
    <p:sldId id="9503" r:id="rId34"/>
    <p:sldId id="9508" r:id="rId35"/>
    <p:sldId id="9556" r:id="rId36"/>
    <p:sldId id="9510" r:id="rId37"/>
    <p:sldId id="257" r:id="rId38"/>
    <p:sldId id="9561" r:id="rId39"/>
    <p:sldId id="9557" r:id="rId40"/>
    <p:sldId id="9466" r:id="rId41"/>
    <p:sldId id="9558" r:id="rId42"/>
    <p:sldId id="9559" r:id="rId43"/>
    <p:sldId id="9560" r:id="rId44"/>
    <p:sldId id="274" r:id="rId45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2" userDrawn="1">
          <p15:clr>
            <a:srgbClr val="A4A3A4"/>
          </p15:clr>
        </p15:guide>
        <p15:guide id="2" pos="2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D3C6"/>
    <a:srgbClr val="FFEA4F"/>
    <a:srgbClr val="061121"/>
    <a:srgbClr val="F8DF4B"/>
    <a:srgbClr val="F6E470"/>
    <a:srgbClr val="3288D4"/>
    <a:srgbClr val="0F4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558"/>
  </p:normalViewPr>
  <p:slideViewPr>
    <p:cSldViewPr>
      <p:cViewPr varScale="1">
        <p:scale>
          <a:sx n="72" d="100"/>
          <a:sy n="72" d="100"/>
        </p:scale>
        <p:origin x="667" y="77"/>
      </p:cViewPr>
      <p:guideLst>
        <p:guide orient="horz" pos="2872"/>
        <p:guide pos="21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163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1D5F97-D047-42C4-AB05-E2AC8640D2CC}" type="doc">
      <dgm:prSet loTypeId="urn:microsoft.com/office/officeart/2005/8/layout/target3" loCatId="relationship" qsTypeId="urn:microsoft.com/office/officeart/2005/8/quickstyle/3d1" qsCatId="3D" csTypeId="urn:microsoft.com/office/officeart/2005/8/colors/colorful5" csCatId="colorful"/>
      <dgm:spPr/>
      <dgm:t>
        <a:bodyPr/>
        <a:lstStyle/>
        <a:p>
          <a:endParaRPr lang="es-ES"/>
        </a:p>
      </dgm:t>
    </dgm:pt>
    <dgm:pt modelId="{8F6BC242-BE4E-41F8-81C5-F71055CA161D}">
      <dgm:prSet/>
      <dgm:spPr/>
      <dgm:t>
        <a:bodyPr/>
        <a:lstStyle/>
        <a:p>
          <a:pPr rtl="0"/>
          <a:r>
            <a:rPr lang="es-ES" dirty="0"/>
            <a:t>Data Engineer</a:t>
          </a:r>
        </a:p>
      </dgm:t>
    </dgm:pt>
    <dgm:pt modelId="{696D55D5-134C-4956-AEF4-3C8E331ED03D}" type="parTrans" cxnId="{6EF6DCAF-D4DA-4119-981B-76E1A7A77765}">
      <dgm:prSet/>
      <dgm:spPr/>
      <dgm:t>
        <a:bodyPr/>
        <a:lstStyle/>
        <a:p>
          <a:endParaRPr lang="es-ES"/>
        </a:p>
      </dgm:t>
    </dgm:pt>
    <dgm:pt modelId="{F82288AE-EE13-40F1-B3FD-B8DB8FB38F83}" type="sibTrans" cxnId="{6EF6DCAF-D4DA-4119-981B-76E1A7A77765}">
      <dgm:prSet/>
      <dgm:spPr/>
      <dgm:t>
        <a:bodyPr/>
        <a:lstStyle/>
        <a:p>
          <a:endParaRPr lang="es-ES"/>
        </a:p>
      </dgm:t>
    </dgm:pt>
    <dgm:pt modelId="{87C25ABE-46B0-4AF1-92A9-DE0A4B3EC8FE}">
      <dgm:prSet/>
      <dgm:spPr/>
      <dgm:t>
        <a:bodyPr/>
        <a:lstStyle/>
        <a:p>
          <a:pPr rtl="0"/>
          <a:r>
            <a:rPr lang="es-ES" dirty="0"/>
            <a:t>Data Architect</a:t>
          </a:r>
        </a:p>
      </dgm:t>
    </dgm:pt>
    <dgm:pt modelId="{5BD33E4A-0E57-437E-8D29-76003DEA2692}" type="parTrans" cxnId="{6E42CB2D-6C98-4B27-AE69-E19EE5B588B5}">
      <dgm:prSet/>
      <dgm:spPr/>
      <dgm:t>
        <a:bodyPr/>
        <a:lstStyle/>
        <a:p>
          <a:endParaRPr lang="es-ES"/>
        </a:p>
      </dgm:t>
    </dgm:pt>
    <dgm:pt modelId="{5638D317-3C3B-4129-99C8-ECC44C24E765}" type="sibTrans" cxnId="{6E42CB2D-6C98-4B27-AE69-E19EE5B588B5}">
      <dgm:prSet/>
      <dgm:spPr/>
      <dgm:t>
        <a:bodyPr/>
        <a:lstStyle/>
        <a:p>
          <a:endParaRPr lang="es-ES"/>
        </a:p>
      </dgm:t>
    </dgm:pt>
    <dgm:pt modelId="{AD40578B-CB7C-499B-925B-2CF15446FC1E}">
      <dgm:prSet/>
      <dgm:spPr/>
      <dgm:t>
        <a:bodyPr/>
        <a:lstStyle/>
        <a:p>
          <a:pPr rtl="0"/>
          <a:r>
            <a:rPr lang="es-ES" dirty="0"/>
            <a:t>Data Analyst</a:t>
          </a:r>
        </a:p>
      </dgm:t>
    </dgm:pt>
    <dgm:pt modelId="{E675B86D-3581-473C-9CF5-4D60C5A038FF}" type="parTrans" cxnId="{823E50A9-495A-4252-A46C-4119ECC47C6C}">
      <dgm:prSet/>
      <dgm:spPr/>
      <dgm:t>
        <a:bodyPr/>
        <a:lstStyle/>
        <a:p>
          <a:endParaRPr lang="es-ES"/>
        </a:p>
      </dgm:t>
    </dgm:pt>
    <dgm:pt modelId="{CE1E7ABD-D8A1-4116-B22B-A652B004F57C}" type="sibTrans" cxnId="{823E50A9-495A-4252-A46C-4119ECC47C6C}">
      <dgm:prSet/>
      <dgm:spPr/>
      <dgm:t>
        <a:bodyPr/>
        <a:lstStyle/>
        <a:p>
          <a:endParaRPr lang="es-ES"/>
        </a:p>
      </dgm:t>
    </dgm:pt>
    <dgm:pt modelId="{41F18E63-01CF-4994-9244-AFB970D05BF3}">
      <dgm:prSet/>
      <dgm:spPr/>
      <dgm:t>
        <a:bodyPr/>
        <a:lstStyle/>
        <a:p>
          <a:pPr rtl="0"/>
          <a:r>
            <a:rPr lang="es-ES" dirty="0"/>
            <a:t>Data Scientist</a:t>
          </a:r>
        </a:p>
      </dgm:t>
    </dgm:pt>
    <dgm:pt modelId="{BF5DC991-E026-43B8-B3C4-378941752F28}" type="parTrans" cxnId="{7D0F151E-D048-4857-AE9B-AA00866FDC0A}">
      <dgm:prSet/>
      <dgm:spPr/>
      <dgm:t>
        <a:bodyPr/>
        <a:lstStyle/>
        <a:p>
          <a:endParaRPr lang="es-ES"/>
        </a:p>
      </dgm:t>
    </dgm:pt>
    <dgm:pt modelId="{33D896CA-0C5D-4BB1-8831-00AD4E866752}" type="sibTrans" cxnId="{7D0F151E-D048-4857-AE9B-AA00866FDC0A}">
      <dgm:prSet/>
      <dgm:spPr/>
      <dgm:t>
        <a:bodyPr/>
        <a:lstStyle/>
        <a:p>
          <a:endParaRPr lang="es-ES"/>
        </a:p>
      </dgm:t>
    </dgm:pt>
    <dgm:pt modelId="{0780ACDB-2BCA-49BA-AF7B-86B13A964917}" type="pres">
      <dgm:prSet presAssocID="{D61D5F97-D047-42C4-AB05-E2AC8640D2C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59D6A84-8029-4946-8850-0AB2F2522AD4}" type="pres">
      <dgm:prSet presAssocID="{8F6BC242-BE4E-41F8-81C5-F71055CA161D}" presName="circle1" presStyleLbl="node1" presStyleIdx="0" presStyleCnt="4"/>
      <dgm:spPr/>
    </dgm:pt>
    <dgm:pt modelId="{F8E8D437-4365-4085-81B5-C65291A82EA1}" type="pres">
      <dgm:prSet presAssocID="{8F6BC242-BE4E-41F8-81C5-F71055CA161D}" presName="space" presStyleCnt="0"/>
      <dgm:spPr/>
    </dgm:pt>
    <dgm:pt modelId="{8C12BB62-E8CC-4F89-B317-EAF03E3EBCF0}" type="pres">
      <dgm:prSet presAssocID="{8F6BC242-BE4E-41F8-81C5-F71055CA161D}" presName="rect1" presStyleLbl="alignAcc1" presStyleIdx="0" presStyleCnt="4"/>
      <dgm:spPr/>
    </dgm:pt>
    <dgm:pt modelId="{6FBD771C-DDEA-4B6E-9F4D-3F321BDA7E64}" type="pres">
      <dgm:prSet presAssocID="{87C25ABE-46B0-4AF1-92A9-DE0A4B3EC8FE}" presName="vertSpace2" presStyleLbl="node1" presStyleIdx="0" presStyleCnt="4"/>
      <dgm:spPr/>
    </dgm:pt>
    <dgm:pt modelId="{F5AD16F2-F989-4DA5-98B3-78E4DCC246F8}" type="pres">
      <dgm:prSet presAssocID="{87C25ABE-46B0-4AF1-92A9-DE0A4B3EC8FE}" presName="circle2" presStyleLbl="node1" presStyleIdx="1" presStyleCnt="4"/>
      <dgm:spPr/>
    </dgm:pt>
    <dgm:pt modelId="{28ACBDD5-C11B-4174-8F6E-C25CA1A95478}" type="pres">
      <dgm:prSet presAssocID="{87C25ABE-46B0-4AF1-92A9-DE0A4B3EC8FE}" presName="rect2" presStyleLbl="alignAcc1" presStyleIdx="1" presStyleCnt="4"/>
      <dgm:spPr/>
    </dgm:pt>
    <dgm:pt modelId="{CEC78BE9-6D81-4253-AD8A-A9ADA1405937}" type="pres">
      <dgm:prSet presAssocID="{AD40578B-CB7C-499B-925B-2CF15446FC1E}" presName="vertSpace3" presStyleLbl="node1" presStyleIdx="1" presStyleCnt="4"/>
      <dgm:spPr/>
    </dgm:pt>
    <dgm:pt modelId="{833A781C-5CB4-4B66-AD40-9571885915E4}" type="pres">
      <dgm:prSet presAssocID="{AD40578B-CB7C-499B-925B-2CF15446FC1E}" presName="circle3" presStyleLbl="node1" presStyleIdx="2" presStyleCnt="4"/>
      <dgm:spPr/>
    </dgm:pt>
    <dgm:pt modelId="{1AFD156F-B895-4555-AA90-069FEFA74D13}" type="pres">
      <dgm:prSet presAssocID="{AD40578B-CB7C-499B-925B-2CF15446FC1E}" presName="rect3" presStyleLbl="alignAcc1" presStyleIdx="2" presStyleCnt="4"/>
      <dgm:spPr/>
    </dgm:pt>
    <dgm:pt modelId="{DE4512EA-7E91-40D7-A92C-C0FF735F4E9B}" type="pres">
      <dgm:prSet presAssocID="{41F18E63-01CF-4994-9244-AFB970D05BF3}" presName="vertSpace4" presStyleLbl="node1" presStyleIdx="2" presStyleCnt="4"/>
      <dgm:spPr/>
    </dgm:pt>
    <dgm:pt modelId="{6383AFB7-CDC3-4B44-ADD1-BE535F4B9BF4}" type="pres">
      <dgm:prSet presAssocID="{41F18E63-01CF-4994-9244-AFB970D05BF3}" presName="circle4" presStyleLbl="node1" presStyleIdx="3" presStyleCnt="4"/>
      <dgm:spPr/>
    </dgm:pt>
    <dgm:pt modelId="{CA16A141-91C3-49E5-8CC3-9E69C47260C4}" type="pres">
      <dgm:prSet presAssocID="{41F18E63-01CF-4994-9244-AFB970D05BF3}" presName="rect4" presStyleLbl="alignAcc1" presStyleIdx="3" presStyleCnt="4"/>
      <dgm:spPr/>
    </dgm:pt>
    <dgm:pt modelId="{425B910C-FDA7-40C3-A9DB-812D670F46AE}" type="pres">
      <dgm:prSet presAssocID="{8F6BC242-BE4E-41F8-81C5-F71055CA161D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7CDA9D52-81D8-4302-A327-4058697C0410}" type="pres">
      <dgm:prSet presAssocID="{87C25ABE-46B0-4AF1-92A9-DE0A4B3EC8FE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91CF2933-50AB-4611-A6D8-2DC848D6969E}" type="pres">
      <dgm:prSet presAssocID="{AD40578B-CB7C-499B-925B-2CF15446FC1E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B09F5F55-915E-467A-B645-09323973EFC0}" type="pres">
      <dgm:prSet presAssocID="{41F18E63-01CF-4994-9244-AFB970D05BF3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22CE3700-1B7F-457E-B3F7-F61DCB44555D}" type="presOf" srcId="{8F6BC242-BE4E-41F8-81C5-F71055CA161D}" destId="{8C12BB62-E8CC-4F89-B317-EAF03E3EBCF0}" srcOrd="0" destOrd="0" presId="urn:microsoft.com/office/officeart/2005/8/layout/target3"/>
    <dgm:cxn modelId="{70A94E01-6A94-4275-B2AD-A780FA1E1E04}" type="presOf" srcId="{D61D5F97-D047-42C4-AB05-E2AC8640D2CC}" destId="{0780ACDB-2BCA-49BA-AF7B-86B13A964917}" srcOrd="0" destOrd="0" presId="urn:microsoft.com/office/officeart/2005/8/layout/target3"/>
    <dgm:cxn modelId="{7D0F151E-D048-4857-AE9B-AA00866FDC0A}" srcId="{D61D5F97-D047-42C4-AB05-E2AC8640D2CC}" destId="{41F18E63-01CF-4994-9244-AFB970D05BF3}" srcOrd="3" destOrd="0" parTransId="{BF5DC991-E026-43B8-B3C4-378941752F28}" sibTransId="{33D896CA-0C5D-4BB1-8831-00AD4E866752}"/>
    <dgm:cxn modelId="{6E42CB2D-6C98-4B27-AE69-E19EE5B588B5}" srcId="{D61D5F97-D047-42C4-AB05-E2AC8640D2CC}" destId="{87C25ABE-46B0-4AF1-92A9-DE0A4B3EC8FE}" srcOrd="1" destOrd="0" parTransId="{5BD33E4A-0E57-437E-8D29-76003DEA2692}" sibTransId="{5638D317-3C3B-4129-99C8-ECC44C24E765}"/>
    <dgm:cxn modelId="{E183C131-D373-4710-B4AB-9CCC47FD13DF}" type="presOf" srcId="{87C25ABE-46B0-4AF1-92A9-DE0A4B3EC8FE}" destId="{7CDA9D52-81D8-4302-A327-4058697C0410}" srcOrd="1" destOrd="0" presId="urn:microsoft.com/office/officeart/2005/8/layout/target3"/>
    <dgm:cxn modelId="{9A95CA3E-2890-484F-B097-AD36BC041A9C}" type="presOf" srcId="{AD40578B-CB7C-499B-925B-2CF15446FC1E}" destId="{1AFD156F-B895-4555-AA90-069FEFA74D13}" srcOrd="0" destOrd="0" presId="urn:microsoft.com/office/officeart/2005/8/layout/target3"/>
    <dgm:cxn modelId="{C14E5B62-5017-4EA2-B620-38BA59054AA9}" type="presOf" srcId="{41F18E63-01CF-4994-9244-AFB970D05BF3}" destId="{B09F5F55-915E-467A-B645-09323973EFC0}" srcOrd="1" destOrd="0" presId="urn:microsoft.com/office/officeart/2005/8/layout/target3"/>
    <dgm:cxn modelId="{EC54B74C-42F8-4260-8136-EA2E774B58E8}" type="presOf" srcId="{41F18E63-01CF-4994-9244-AFB970D05BF3}" destId="{CA16A141-91C3-49E5-8CC3-9E69C47260C4}" srcOrd="0" destOrd="0" presId="urn:microsoft.com/office/officeart/2005/8/layout/target3"/>
    <dgm:cxn modelId="{3CCE1550-3C9D-41C0-A327-DDA0D4C7C96C}" type="presOf" srcId="{8F6BC242-BE4E-41F8-81C5-F71055CA161D}" destId="{425B910C-FDA7-40C3-A9DB-812D670F46AE}" srcOrd="1" destOrd="0" presId="urn:microsoft.com/office/officeart/2005/8/layout/target3"/>
    <dgm:cxn modelId="{9BFF3898-1788-44C4-8FAA-92CC9370AAF2}" type="presOf" srcId="{AD40578B-CB7C-499B-925B-2CF15446FC1E}" destId="{91CF2933-50AB-4611-A6D8-2DC848D6969E}" srcOrd="1" destOrd="0" presId="urn:microsoft.com/office/officeart/2005/8/layout/target3"/>
    <dgm:cxn modelId="{823E50A9-495A-4252-A46C-4119ECC47C6C}" srcId="{D61D5F97-D047-42C4-AB05-E2AC8640D2CC}" destId="{AD40578B-CB7C-499B-925B-2CF15446FC1E}" srcOrd="2" destOrd="0" parTransId="{E675B86D-3581-473C-9CF5-4D60C5A038FF}" sibTransId="{CE1E7ABD-D8A1-4116-B22B-A652B004F57C}"/>
    <dgm:cxn modelId="{6EF6DCAF-D4DA-4119-981B-76E1A7A77765}" srcId="{D61D5F97-D047-42C4-AB05-E2AC8640D2CC}" destId="{8F6BC242-BE4E-41F8-81C5-F71055CA161D}" srcOrd="0" destOrd="0" parTransId="{696D55D5-134C-4956-AEF4-3C8E331ED03D}" sibTransId="{F82288AE-EE13-40F1-B3FD-B8DB8FB38F83}"/>
    <dgm:cxn modelId="{251A06C1-467D-4F94-B1AA-89715D6476FA}" type="presOf" srcId="{87C25ABE-46B0-4AF1-92A9-DE0A4B3EC8FE}" destId="{28ACBDD5-C11B-4174-8F6E-C25CA1A95478}" srcOrd="0" destOrd="0" presId="urn:microsoft.com/office/officeart/2005/8/layout/target3"/>
    <dgm:cxn modelId="{A14902E1-601A-48F5-8574-9180FA0FDEA9}" type="presParOf" srcId="{0780ACDB-2BCA-49BA-AF7B-86B13A964917}" destId="{459D6A84-8029-4946-8850-0AB2F2522AD4}" srcOrd="0" destOrd="0" presId="urn:microsoft.com/office/officeart/2005/8/layout/target3"/>
    <dgm:cxn modelId="{3FBECB1C-24E5-4AF2-A3CD-3E9AC677638B}" type="presParOf" srcId="{0780ACDB-2BCA-49BA-AF7B-86B13A964917}" destId="{F8E8D437-4365-4085-81B5-C65291A82EA1}" srcOrd="1" destOrd="0" presId="urn:microsoft.com/office/officeart/2005/8/layout/target3"/>
    <dgm:cxn modelId="{FE4DB336-EC24-4EBF-99A1-E2AF31BC95C3}" type="presParOf" srcId="{0780ACDB-2BCA-49BA-AF7B-86B13A964917}" destId="{8C12BB62-E8CC-4F89-B317-EAF03E3EBCF0}" srcOrd="2" destOrd="0" presId="urn:microsoft.com/office/officeart/2005/8/layout/target3"/>
    <dgm:cxn modelId="{FD303A08-7892-4923-9CCB-7C3EFA7ED500}" type="presParOf" srcId="{0780ACDB-2BCA-49BA-AF7B-86B13A964917}" destId="{6FBD771C-DDEA-4B6E-9F4D-3F321BDA7E64}" srcOrd="3" destOrd="0" presId="urn:microsoft.com/office/officeart/2005/8/layout/target3"/>
    <dgm:cxn modelId="{9EB61A62-8B17-4468-9698-F0D48B0AA067}" type="presParOf" srcId="{0780ACDB-2BCA-49BA-AF7B-86B13A964917}" destId="{F5AD16F2-F989-4DA5-98B3-78E4DCC246F8}" srcOrd="4" destOrd="0" presId="urn:microsoft.com/office/officeart/2005/8/layout/target3"/>
    <dgm:cxn modelId="{D02710CC-AAA3-4CDE-BDF0-4F937F69F0D5}" type="presParOf" srcId="{0780ACDB-2BCA-49BA-AF7B-86B13A964917}" destId="{28ACBDD5-C11B-4174-8F6E-C25CA1A95478}" srcOrd="5" destOrd="0" presId="urn:microsoft.com/office/officeart/2005/8/layout/target3"/>
    <dgm:cxn modelId="{9D7013D2-310D-49F1-993B-1D85D26BD04B}" type="presParOf" srcId="{0780ACDB-2BCA-49BA-AF7B-86B13A964917}" destId="{CEC78BE9-6D81-4253-AD8A-A9ADA1405937}" srcOrd="6" destOrd="0" presId="urn:microsoft.com/office/officeart/2005/8/layout/target3"/>
    <dgm:cxn modelId="{3BB0F6D0-6507-450C-8327-72B6F0523057}" type="presParOf" srcId="{0780ACDB-2BCA-49BA-AF7B-86B13A964917}" destId="{833A781C-5CB4-4B66-AD40-9571885915E4}" srcOrd="7" destOrd="0" presId="urn:microsoft.com/office/officeart/2005/8/layout/target3"/>
    <dgm:cxn modelId="{36032BCB-3DC7-4B8D-9F82-C1D67381D5AA}" type="presParOf" srcId="{0780ACDB-2BCA-49BA-AF7B-86B13A964917}" destId="{1AFD156F-B895-4555-AA90-069FEFA74D13}" srcOrd="8" destOrd="0" presId="urn:microsoft.com/office/officeart/2005/8/layout/target3"/>
    <dgm:cxn modelId="{7B588F1C-D6E8-4DB5-9EE1-0D281BBDC52F}" type="presParOf" srcId="{0780ACDB-2BCA-49BA-AF7B-86B13A964917}" destId="{DE4512EA-7E91-40D7-A92C-C0FF735F4E9B}" srcOrd="9" destOrd="0" presId="urn:microsoft.com/office/officeart/2005/8/layout/target3"/>
    <dgm:cxn modelId="{A22C099F-DF15-4225-9247-7B42E61B3A76}" type="presParOf" srcId="{0780ACDB-2BCA-49BA-AF7B-86B13A964917}" destId="{6383AFB7-CDC3-4B44-ADD1-BE535F4B9BF4}" srcOrd="10" destOrd="0" presId="urn:microsoft.com/office/officeart/2005/8/layout/target3"/>
    <dgm:cxn modelId="{531BCEC8-5D04-4F6F-9E31-CDFE83D39C49}" type="presParOf" srcId="{0780ACDB-2BCA-49BA-AF7B-86B13A964917}" destId="{CA16A141-91C3-49E5-8CC3-9E69C47260C4}" srcOrd="11" destOrd="0" presId="urn:microsoft.com/office/officeart/2005/8/layout/target3"/>
    <dgm:cxn modelId="{690698B2-FAE5-47E2-8526-7467A3A5F7C7}" type="presParOf" srcId="{0780ACDB-2BCA-49BA-AF7B-86B13A964917}" destId="{425B910C-FDA7-40C3-A9DB-812D670F46AE}" srcOrd="12" destOrd="0" presId="urn:microsoft.com/office/officeart/2005/8/layout/target3"/>
    <dgm:cxn modelId="{5E50FC45-FE9C-48E6-B83B-7A6258DDF85E}" type="presParOf" srcId="{0780ACDB-2BCA-49BA-AF7B-86B13A964917}" destId="{7CDA9D52-81D8-4302-A327-4058697C0410}" srcOrd="13" destOrd="0" presId="urn:microsoft.com/office/officeart/2005/8/layout/target3"/>
    <dgm:cxn modelId="{83328543-69D6-4B75-98D6-21912FD29562}" type="presParOf" srcId="{0780ACDB-2BCA-49BA-AF7B-86B13A964917}" destId="{91CF2933-50AB-4611-A6D8-2DC848D6969E}" srcOrd="14" destOrd="0" presId="urn:microsoft.com/office/officeart/2005/8/layout/target3"/>
    <dgm:cxn modelId="{37895032-AF56-43CB-9B59-DA1EC0EAC228}" type="presParOf" srcId="{0780ACDB-2BCA-49BA-AF7B-86B13A964917}" destId="{B09F5F55-915E-467A-B645-09323973EFC0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D6A84-8029-4946-8850-0AB2F2522AD4}">
      <dsp:nvSpPr>
        <dsp:cNvPr id="0" name=""/>
        <dsp:cNvSpPr/>
      </dsp:nvSpPr>
      <dsp:spPr>
        <a:xfrm>
          <a:off x="0" y="0"/>
          <a:ext cx="3109385" cy="310938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12BB62-E8CC-4F89-B317-EAF03E3EBCF0}">
      <dsp:nvSpPr>
        <dsp:cNvPr id="0" name=""/>
        <dsp:cNvSpPr/>
      </dsp:nvSpPr>
      <dsp:spPr>
        <a:xfrm>
          <a:off x="1554692" y="0"/>
          <a:ext cx="6874991" cy="31093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Data Engineer</a:t>
          </a:r>
        </a:p>
      </dsp:txBody>
      <dsp:txXfrm>
        <a:off x="1554692" y="0"/>
        <a:ext cx="6874991" cy="660744"/>
      </dsp:txXfrm>
    </dsp:sp>
    <dsp:sp modelId="{F5AD16F2-F989-4DA5-98B3-78E4DCC246F8}">
      <dsp:nvSpPr>
        <dsp:cNvPr id="0" name=""/>
        <dsp:cNvSpPr/>
      </dsp:nvSpPr>
      <dsp:spPr>
        <a:xfrm>
          <a:off x="408106" y="660744"/>
          <a:ext cx="2293171" cy="229317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ACBDD5-C11B-4174-8F6E-C25CA1A95478}">
      <dsp:nvSpPr>
        <dsp:cNvPr id="0" name=""/>
        <dsp:cNvSpPr/>
      </dsp:nvSpPr>
      <dsp:spPr>
        <a:xfrm>
          <a:off x="1554692" y="660744"/>
          <a:ext cx="6874991" cy="22931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Data Architect</a:t>
          </a:r>
        </a:p>
      </dsp:txBody>
      <dsp:txXfrm>
        <a:off x="1554692" y="660744"/>
        <a:ext cx="6874991" cy="660744"/>
      </dsp:txXfrm>
    </dsp:sp>
    <dsp:sp modelId="{833A781C-5CB4-4B66-AD40-9571885915E4}">
      <dsp:nvSpPr>
        <dsp:cNvPr id="0" name=""/>
        <dsp:cNvSpPr/>
      </dsp:nvSpPr>
      <dsp:spPr>
        <a:xfrm>
          <a:off x="816213" y="1321488"/>
          <a:ext cx="1476957" cy="147695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FD156F-B895-4555-AA90-069FEFA74D13}">
      <dsp:nvSpPr>
        <dsp:cNvPr id="0" name=""/>
        <dsp:cNvSpPr/>
      </dsp:nvSpPr>
      <dsp:spPr>
        <a:xfrm>
          <a:off x="1554692" y="1321488"/>
          <a:ext cx="6874991" cy="14769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Data Analyst</a:t>
          </a:r>
        </a:p>
      </dsp:txBody>
      <dsp:txXfrm>
        <a:off x="1554692" y="1321488"/>
        <a:ext cx="6874991" cy="660744"/>
      </dsp:txXfrm>
    </dsp:sp>
    <dsp:sp modelId="{6383AFB7-CDC3-4B44-ADD1-BE535F4B9BF4}">
      <dsp:nvSpPr>
        <dsp:cNvPr id="0" name=""/>
        <dsp:cNvSpPr/>
      </dsp:nvSpPr>
      <dsp:spPr>
        <a:xfrm>
          <a:off x="1224320" y="1982232"/>
          <a:ext cx="660744" cy="660744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16A141-91C3-49E5-8CC3-9E69C47260C4}">
      <dsp:nvSpPr>
        <dsp:cNvPr id="0" name=""/>
        <dsp:cNvSpPr/>
      </dsp:nvSpPr>
      <dsp:spPr>
        <a:xfrm>
          <a:off x="1554692" y="1982232"/>
          <a:ext cx="6874991" cy="6607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Data Scientist</a:t>
          </a:r>
        </a:p>
      </dsp:txBody>
      <dsp:txXfrm>
        <a:off x="1554692" y="1982232"/>
        <a:ext cx="6874991" cy="660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C8EC01-6780-F44A-B3AC-8048CBACB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1CB33B-7192-4543-A243-AF1FA90B9C4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0C4F127-8623-EB4B-9FE8-489A394AF3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54EC4C1-C182-4F4F-9EEE-5A8905039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837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082B10C0-6014-9746-9EF9-C810743AD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4711700"/>
            <a:ext cx="3352800" cy="8449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0E3EA09-8576-9F42-96EE-47BFC758356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8E48764-E8EC-3545-BD0D-A41FEE75C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992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3D632-0157-AB42-A02C-B19E60B65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2613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1AFEB-736C-B54A-AABC-81A7EDBB6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7913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DD4EF45-D51A-DA49-85FF-B1302EA5C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09674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2C23CF-9C3A-784D-8BD7-37D85DFA2E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BBF661-E727-FA40-8B81-C299D2D26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A26C49C6-8E36-4241-BFBC-62110A2B4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</p:spPr>
      </p:pic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78811B-10C6-EB47-9E69-F3A2B3772CE4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BCC6C80B-22F8-F844-B57D-2FC0CCD64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9" name="Título 10">
            <a:extLst>
              <a:ext uri="{FF2B5EF4-FFF2-40B4-BE49-F238E27FC236}">
                <a16:creationId xmlns:a16="http://schemas.microsoft.com/office/drawing/2014/main" id="{06E8E59D-FC3D-9A4D-864F-C06F34597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6BC577-AD3A-164E-9680-B4149F968437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65D14D5-8D6E-DC47-A71D-FA9B83BB63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3C23B1-1214-4D4C-B9CA-F6CAF309BB5B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22D3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83605C8-C347-AE46-B0B8-06B2CD83F1C5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C44AC8E3-93EF-D549-BC0B-0CCF56D5A5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EA571C7-B32B-B94B-91DA-F84780443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32EB9457-2C46-2E49-8EDD-2B42D01534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B5D73955-985B-4542-947C-BF48B3F701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EB6C8DE-FEA8-5848-852A-EEDE223BB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4" name="Título 10">
            <a:extLst>
              <a:ext uri="{FF2B5EF4-FFF2-40B4-BE49-F238E27FC236}">
                <a16:creationId xmlns:a16="http://schemas.microsoft.com/office/drawing/2014/main" id="{159C69BE-5A89-214F-B6BA-85329939B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C44E8A-7694-E84E-8E83-2DC283309B30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9" r:id="rId3"/>
    <p:sldLayoutId id="2147483672" r:id="rId4"/>
    <p:sldLayoutId id="2147483664" r:id="rId5"/>
    <p:sldLayoutId id="2147483662" r:id="rId6"/>
    <p:sldLayoutId id="2147483670" r:id="rId7"/>
    <p:sldLayoutId id="2147483666" r:id="rId8"/>
    <p:sldLayoutId id="2147483667" r:id="rId9"/>
    <p:sldLayoutId id="2147483671" r:id="rId10"/>
    <p:sldLayoutId id="2147483668" r:id="rId11"/>
    <p:sldLayoutId id="2147483674" r:id="rId1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BZCuSnehw" TargetMode="External"/><Relationship Id="rId2" Type="http://schemas.openxmlformats.org/officeDocument/2006/relationships/hyperlink" Target="https://www.youtube.com/watch?v=vGEzSq0JLpM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113F2E6-5DC1-5F4F-93A8-1B4EFCFF2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2250" y="2238268"/>
            <a:ext cx="5867400" cy="1635232"/>
          </a:xfrm>
        </p:spPr>
        <p:txBody>
          <a:bodyPr/>
          <a:lstStyle/>
          <a:p>
            <a:pPr algn="ctr"/>
            <a:r>
              <a:rPr lang="es-ES" dirty="0"/>
              <a:t>Arquitecturas</a:t>
            </a:r>
            <a:r>
              <a:rPr lang="es-ES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s-ES" dirty="0"/>
              <a:t>Cloud y Big Data </a:t>
            </a:r>
          </a:p>
        </p:txBody>
      </p:sp>
    </p:spTree>
    <p:extLst>
      <p:ext uri="{BB962C8B-B14F-4D97-AF65-F5344CB8AC3E}">
        <p14:creationId xmlns:p14="http://schemas.microsoft.com/office/powerpoint/2010/main" val="259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139700"/>
            <a:ext cx="8763000" cy="609562"/>
          </a:xfrm>
        </p:spPr>
        <p:txBody>
          <a:bodyPr/>
          <a:lstStyle/>
          <a:p>
            <a:r>
              <a:rPr lang="es-ES" dirty="0"/>
              <a:t>BIG DATA: evolución fuentes y usos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8904131-2BBB-F3E7-4A1F-FBFE516C9204}"/>
              </a:ext>
            </a:extLst>
          </p:cNvPr>
          <p:cNvSpPr/>
          <p:nvPr/>
        </p:nvSpPr>
        <p:spPr>
          <a:xfrm>
            <a:off x="0" y="754394"/>
            <a:ext cx="66230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0DD5D31-EC11-F781-DFE5-7D5B6370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3255" y="1087418"/>
            <a:ext cx="8518505" cy="60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933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139700"/>
            <a:ext cx="8763000" cy="609562"/>
          </a:xfrm>
        </p:spPr>
        <p:txBody>
          <a:bodyPr/>
          <a:lstStyle/>
          <a:p>
            <a:r>
              <a:rPr lang="es-ES" dirty="0"/>
              <a:t>BIG DATA: evolución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7EFD136-58DD-AEAC-3E1F-1B911EF635F7}"/>
              </a:ext>
            </a:extLst>
          </p:cNvPr>
          <p:cNvSpPr/>
          <p:nvPr/>
        </p:nvSpPr>
        <p:spPr>
          <a:xfrm>
            <a:off x="0" y="754394"/>
            <a:ext cx="41084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15">
            <a:extLst>
              <a:ext uri="{FF2B5EF4-FFF2-40B4-BE49-F238E27FC236}">
                <a16:creationId xmlns:a16="http://schemas.microsoft.com/office/drawing/2014/main" id="{C1A5F4E1-0D45-75F6-C723-4B3421152B9C}"/>
              </a:ext>
            </a:extLst>
          </p:cNvPr>
          <p:cNvSpPr txBox="1"/>
          <p:nvPr/>
        </p:nvSpPr>
        <p:spPr>
          <a:xfrm>
            <a:off x="331752" y="2582792"/>
            <a:ext cx="10144196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2003-2004: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Google publica GFS y MAPREDUCE (pilares de Hadoop, “antecesor” Spark)</a:t>
            </a:r>
          </a:p>
        </p:txBody>
      </p:sp>
      <p:sp>
        <p:nvSpPr>
          <p:cNvPr id="10" name="CuadroTexto 15">
            <a:extLst>
              <a:ext uri="{FF2B5EF4-FFF2-40B4-BE49-F238E27FC236}">
                <a16:creationId xmlns:a16="http://schemas.microsoft.com/office/drawing/2014/main" id="{8C472B70-4721-563B-04D0-E69386043831}"/>
              </a:ext>
            </a:extLst>
          </p:cNvPr>
          <p:cNvSpPr txBox="1"/>
          <p:nvPr/>
        </p:nvSpPr>
        <p:spPr>
          <a:xfrm>
            <a:off x="331752" y="1439784"/>
            <a:ext cx="10144196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1997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Michael Cox y David Ellsworth (NASA) utilizan por primera vez el término Big Data (problema) </a:t>
            </a:r>
          </a:p>
        </p:txBody>
      </p:sp>
      <p:sp>
        <p:nvSpPr>
          <p:cNvPr id="11" name="CuadroTexto 15">
            <a:extLst>
              <a:ext uri="{FF2B5EF4-FFF2-40B4-BE49-F238E27FC236}">
                <a16:creationId xmlns:a16="http://schemas.microsoft.com/office/drawing/2014/main" id="{FD641753-7693-A0F0-7CE9-F0A9FA22E592}"/>
              </a:ext>
            </a:extLst>
          </p:cNvPr>
          <p:cNvSpPr txBox="1"/>
          <p:nvPr/>
        </p:nvSpPr>
        <p:spPr>
          <a:xfrm>
            <a:off x="331752" y="3797238"/>
            <a:ext cx="101441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2006: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Hadoop, código 100% abierto para Big Data</a:t>
            </a:r>
          </a:p>
        </p:txBody>
      </p:sp>
      <p:sp>
        <p:nvSpPr>
          <p:cNvPr id="12" name="CuadroTexto 15">
            <a:extLst>
              <a:ext uri="{FF2B5EF4-FFF2-40B4-BE49-F238E27FC236}">
                <a16:creationId xmlns:a16="http://schemas.microsoft.com/office/drawing/2014/main" id="{7A449248-769F-0A8E-3F47-906EA6953F3A}"/>
              </a:ext>
            </a:extLst>
          </p:cNvPr>
          <p:cNvSpPr txBox="1"/>
          <p:nvPr/>
        </p:nvSpPr>
        <p:spPr>
          <a:xfrm>
            <a:off x="331752" y="5368874"/>
            <a:ext cx="101441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2014-2015: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Auge tráfico móvil, datos geolocalizados, IOT, Smart cities</a:t>
            </a:r>
          </a:p>
        </p:txBody>
      </p:sp>
      <p:sp>
        <p:nvSpPr>
          <p:cNvPr id="13" name="CuadroTexto 15">
            <a:extLst>
              <a:ext uri="{FF2B5EF4-FFF2-40B4-BE49-F238E27FC236}">
                <a16:creationId xmlns:a16="http://schemas.microsoft.com/office/drawing/2014/main" id="{1AB133F2-575F-0F40-55E7-65EF6616E9E7}"/>
              </a:ext>
            </a:extLst>
          </p:cNvPr>
          <p:cNvSpPr txBox="1"/>
          <p:nvPr/>
        </p:nvSpPr>
        <p:spPr>
          <a:xfrm>
            <a:off x="331752" y="4583056"/>
            <a:ext cx="101441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2009: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Nace Spark (Universidad de Berkeley)</a:t>
            </a:r>
          </a:p>
        </p:txBody>
      </p:sp>
      <p:sp>
        <p:nvSpPr>
          <p:cNvPr id="15" name="CuadroTexto 15">
            <a:extLst>
              <a:ext uri="{FF2B5EF4-FFF2-40B4-BE49-F238E27FC236}">
                <a16:creationId xmlns:a16="http://schemas.microsoft.com/office/drawing/2014/main" id="{BD7AD673-2B78-0E6F-567E-7A77DAA53037}"/>
              </a:ext>
            </a:extLst>
          </p:cNvPr>
          <p:cNvSpPr txBox="1"/>
          <p:nvPr/>
        </p:nvSpPr>
        <p:spPr>
          <a:xfrm>
            <a:off x="285752" y="6216590"/>
            <a:ext cx="10404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 la </a:t>
            </a:r>
            <a:r>
              <a:rPr lang="es-MX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actualidad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se crean </a:t>
            </a:r>
            <a:r>
              <a:rPr lang="es-MX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2,5 exabytes 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 información </a:t>
            </a:r>
            <a:r>
              <a:rPr lang="es-MX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al día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411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F3C5C9A1-B41C-381D-AC3D-124AF9E8A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139700"/>
            <a:ext cx="8763000" cy="609562"/>
          </a:xfrm>
        </p:spPr>
        <p:txBody>
          <a:bodyPr/>
          <a:lstStyle/>
          <a:p>
            <a:r>
              <a:rPr lang="es-ES" dirty="0"/>
              <a:t>BIG DATA: nuevos perfiles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6CA14F0-330F-5158-75B8-E0C91008516E}"/>
              </a:ext>
            </a:extLst>
          </p:cNvPr>
          <p:cNvSpPr/>
          <p:nvPr/>
        </p:nvSpPr>
        <p:spPr>
          <a:xfrm>
            <a:off x="0" y="754394"/>
            <a:ext cx="49466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41D18EB-928E-9E04-26CC-EF3B09C4AD3F}"/>
              </a:ext>
            </a:extLst>
          </p:cNvPr>
          <p:cNvSpPr txBox="1"/>
          <p:nvPr/>
        </p:nvSpPr>
        <p:spPr>
          <a:xfrm>
            <a:off x="384286" y="1301732"/>
            <a:ext cx="5162512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  <a:cs typeface="Arial" pitchFamily="34" charset="0"/>
              </a:rPr>
              <a:t>• Los </a:t>
            </a:r>
            <a:r>
              <a:rPr lang="es-MX" sz="2000" b="0" i="0" u="none" strike="noStrike" baseline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datos</a:t>
            </a:r>
            <a:r>
              <a:rPr lang="es-MX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se convierten en un </a:t>
            </a:r>
            <a:r>
              <a:rPr lang="es-MX" sz="2000" b="1" i="0" u="none" strike="noStrike" baseline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ACTIVO</a:t>
            </a:r>
            <a:r>
              <a:rPr lang="es-MX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más de las organizaciones y empresas</a:t>
            </a:r>
            <a:r>
              <a:rPr lang="es-MX" sz="2000" b="0" i="0" u="none" strike="noStrik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s-MX" sz="2000" b="1" i="0" u="none" strike="no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ORGANIZACIONES DATA-DRIVEN</a:t>
            </a:r>
            <a:r>
              <a:rPr lang="es-MX" sz="2000" b="0" i="0" u="none" strike="noStrik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s-MX" sz="2000" b="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8A5E0B8-4BB4-1F7D-51C9-6C8ED5B8FB6B}"/>
              </a:ext>
            </a:extLst>
          </p:cNvPr>
          <p:cNvSpPr txBox="1"/>
          <p:nvPr/>
        </p:nvSpPr>
        <p:spPr>
          <a:xfrm>
            <a:off x="6089650" y="2120900"/>
            <a:ext cx="44196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4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¡¡¡ Veamos cuales son !!!</a:t>
            </a:r>
            <a:endParaRPr lang="es-E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15">
            <a:extLst>
              <a:ext uri="{FF2B5EF4-FFF2-40B4-BE49-F238E27FC236}">
                <a16:creationId xmlns:a16="http://schemas.microsoft.com/office/drawing/2014/main" id="{6515FA72-E365-6D04-0E91-DE055131C5CB}"/>
              </a:ext>
            </a:extLst>
          </p:cNvPr>
          <p:cNvSpPr txBox="1"/>
          <p:nvPr/>
        </p:nvSpPr>
        <p:spPr>
          <a:xfrm>
            <a:off x="393738" y="2824801"/>
            <a:ext cx="5162512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  <a:cs typeface="Arial" pitchFamily="34" charset="0"/>
              </a:rPr>
              <a:t>• Es evidente que se tienen que desarrollar </a:t>
            </a:r>
            <a:r>
              <a:rPr lang="es-MX" sz="20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nuevos perfiles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para cuidar y sacar el máximo de esos activos.</a:t>
            </a:r>
          </a:p>
          <a:p>
            <a:pPr>
              <a:lnSpc>
                <a:spcPct val="150000"/>
              </a:lnSpc>
            </a:pPr>
            <a:endParaRPr lang="es-MX" sz="2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¿CONOCÉIS ALGUNOS DE ESTOS PUESTOS DE TRABAJO ESPECÍFICOS? </a:t>
            </a:r>
          </a:p>
        </p:txBody>
      </p:sp>
    </p:spTree>
    <p:extLst>
      <p:ext uri="{BB962C8B-B14F-4D97-AF65-F5344CB8AC3E}">
        <p14:creationId xmlns:p14="http://schemas.microsoft.com/office/powerpoint/2010/main" val="37472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139700"/>
            <a:ext cx="8763000" cy="609562"/>
          </a:xfrm>
        </p:spPr>
        <p:txBody>
          <a:bodyPr/>
          <a:lstStyle/>
          <a:p>
            <a:r>
              <a:rPr lang="es-ES" dirty="0"/>
              <a:t>BIG DATA: Roles (puestos de trabajo)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3B19AB6-8748-5DA2-10F2-BB1A48C3B0BF}"/>
              </a:ext>
            </a:extLst>
          </p:cNvPr>
          <p:cNvSpPr/>
          <p:nvPr/>
        </p:nvSpPr>
        <p:spPr>
          <a:xfrm>
            <a:off x="0" y="754394"/>
            <a:ext cx="68516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75F08E8C-E605-4E15-80B1-4A053BB3D7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2214" y="1365452"/>
            <a:ext cx="3143272" cy="2222296"/>
          </a:xfrm>
          <a:prstGeom prst="rect">
            <a:avLst/>
          </a:prstGeom>
        </p:spPr>
      </p:pic>
      <p:graphicFrame>
        <p:nvGraphicFramePr>
          <p:cNvPr id="9" name="11 Diagrama">
            <a:extLst>
              <a:ext uri="{FF2B5EF4-FFF2-40B4-BE49-F238E27FC236}">
                <a16:creationId xmlns:a16="http://schemas.microsoft.com/office/drawing/2014/main" id="{8D3F0760-2C8E-F921-F20D-09152B78BACF}"/>
              </a:ext>
            </a:extLst>
          </p:cNvPr>
          <p:cNvGraphicFramePr/>
          <p:nvPr/>
        </p:nvGraphicFramePr>
        <p:xfrm>
          <a:off x="1046132" y="4050263"/>
          <a:ext cx="8429684" cy="3109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893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112132"/>
            <a:ext cx="8763000" cy="609562"/>
          </a:xfrm>
        </p:spPr>
        <p:txBody>
          <a:bodyPr/>
          <a:lstStyle/>
          <a:p>
            <a:r>
              <a:rPr lang="es-ES" dirty="0"/>
              <a:t>INGENIERO DE DATOS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44A0A21-6F7A-0DF6-4EC5-070B3CA05BE0}"/>
              </a:ext>
            </a:extLst>
          </p:cNvPr>
          <p:cNvSpPr/>
          <p:nvPr/>
        </p:nvSpPr>
        <p:spPr>
          <a:xfrm>
            <a:off x="0" y="754394"/>
            <a:ext cx="43370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3A50002-B69E-7FBF-D51C-602CA05ED215}"/>
              </a:ext>
            </a:extLst>
          </p:cNvPr>
          <p:cNvSpPr txBox="1"/>
          <p:nvPr/>
        </p:nvSpPr>
        <p:spPr>
          <a:xfrm>
            <a:off x="450850" y="1811774"/>
            <a:ext cx="4381496" cy="199028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3600" b="1" spc="-15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lang="es-ES" sz="3600" b="1" spc="-4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3600" b="1" spc="-5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Engineer</a:t>
            </a:r>
            <a:endParaRPr lang="es-ES" sz="3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5" dirty="0">
                <a:latin typeface="Arial" pitchFamily="34" charset="0"/>
                <a:cs typeface="Arial" pitchFamily="34" charset="0"/>
              </a:rPr>
              <a:t>Big</a:t>
            </a:r>
            <a:r>
              <a:rPr lang="es-ES" sz="2800" spc="-20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2800" spc="-15" dirty="0">
                <a:latin typeface="Arial" pitchFamily="34" charset="0"/>
                <a:cs typeface="Arial" pitchFamily="34" charset="0"/>
              </a:rPr>
              <a:t>Data </a:t>
            </a:r>
            <a:r>
              <a:rPr lang="es-ES" sz="2800" spc="-10" dirty="0">
                <a:latin typeface="Arial" pitchFamily="34" charset="0"/>
                <a:cs typeface="Arial" pitchFamily="34" charset="0"/>
              </a:rPr>
              <a:t>Architect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Analyst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Scientist</a:t>
            </a:r>
            <a:endParaRPr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062977-6168-7F68-7CB4-4A40E68DB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b="9509"/>
          <a:stretch>
            <a:fillRect/>
          </a:stretch>
        </p:blipFill>
        <p:spPr>
          <a:xfrm>
            <a:off x="4475156" y="1015980"/>
            <a:ext cx="6248400" cy="64294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83898D2-F651-EBA7-259F-B528195E6EEE}"/>
              </a:ext>
            </a:extLst>
          </p:cNvPr>
          <p:cNvSpPr txBox="1"/>
          <p:nvPr/>
        </p:nvSpPr>
        <p:spPr>
          <a:xfrm>
            <a:off x="331752" y="5302260"/>
            <a:ext cx="4337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SALARIO ANUAL MEDIO EN ESPAÑA:  3</a:t>
            </a:r>
            <a:r>
              <a:rPr lang="es-MX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.000€</a:t>
            </a:r>
          </a:p>
        </p:txBody>
      </p:sp>
    </p:spTree>
    <p:extLst>
      <p:ext uri="{BB962C8B-B14F-4D97-AF65-F5344CB8AC3E}">
        <p14:creationId xmlns:p14="http://schemas.microsoft.com/office/powerpoint/2010/main" val="23028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9738"/>
            <a:ext cx="8763000" cy="609562"/>
          </a:xfrm>
        </p:spPr>
        <p:txBody>
          <a:bodyPr/>
          <a:lstStyle/>
          <a:p>
            <a:r>
              <a:rPr lang="es-ES" dirty="0"/>
              <a:t>ARQUITECTO DE DATOS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44A0A21-6F7A-0DF6-4EC5-070B3CA05BE0}"/>
              </a:ext>
            </a:extLst>
          </p:cNvPr>
          <p:cNvSpPr/>
          <p:nvPr/>
        </p:nvSpPr>
        <p:spPr>
          <a:xfrm>
            <a:off x="0" y="754394"/>
            <a:ext cx="47180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A1A4C89-1364-76AA-8AE9-896C7ABD6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2" b="17526"/>
          <a:stretch>
            <a:fillRect/>
          </a:stretch>
        </p:blipFill>
        <p:spPr>
          <a:xfrm>
            <a:off x="4222786" y="1015980"/>
            <a:ext cx="6324600" cy="5786478"/>
          </a:xfrm>
          <a:prstGeom prst="rect">
            <a:avLst/>
          </a:prstGeom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DE44602D-0CA0-E2A0-108A-CB6B5EDF42E6}"/>
              </a:ext>
            </a:extLst>
          </p:cNvPr>
          <p:cNvSpPr txBox="1"/>
          <p:nvPr/>
        </p:nvSpPr>
        <p:spPr>
          <a:xfrm>
            <a:off x="331752" y="2016112"/>
            <a:ext cx="3786214" cy="2051844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lang="es-ES"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2800" spc="-5" dirty="0">
                <a:latin typeface="Arial" pitchFamily="34" charset="0"/>
                <a:cs typeface="Arial" pitchFamily="34" charset="0"/>
              </a:rPr>
              <a:t>Engineer</a:t>
            </a:r>
            <a:endParaRPr lang="es-ES"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3600" b="1" spc="-15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s-ES" sz="3600" b="1" spc="-1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Architect</a:t>
            </a:r>
            <a:endParaRPr sz="3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Analyst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Scientist</a:t>
            </a:r>
            <a:endParaRPr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8B6509-3B4D-9234-5AE4-C488BD8C404E}"/>
              </a:ext>
            </a:extLst>
          </p:cNvPr>
          <p:cNvSpPr txBox="1"/>
          <p:nvPr/>
        </p:nvSpPr>
        <p:spPr>
          <a:xfrm>
            <a:off x="280894" y="4991095"/>
            <a:ext cx="39085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SALARIO ANUAL MEDIO </a:t>
            </a:r>
          </a:p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 ESPAÑA:  41.000€</a:t>
            </a:r>
          </a:p>
        </p:txBody>
      </p:sp>
    </p:spTree>
    <p:extLst>
      <p:ext uri="{BB962C8B-B14F-4D97-AF65-F5344CB8AC3E}">
        <p14:creationId xmlns:p14="http://schemas.microsoft.com/office/powerpoint/2010/main" val="112070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112132"/>
            <a:ext cx="8763000" cy="609562"/>
          </a:xfrm>
        </p:spPr>
        <p:txBody>
          <a:bodyPr/>
          <a:lstStyle/>
          <a:p>
            <a:r>
              <a:rPr lang="es-ES" dirty="0"/>
              <a:t>ANALISTA DE DATOS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44A0A21-6F7A-0DF6-4EC5-070B3CA05BE0}"/>
              </a:ext>
            </a:extLst>
          </p:cNvPr>
          <p:cNvSpPr/>
          <p:nvPr/>
        </p:nvSpPr>
        <p:spPr>
          <a:xfrm>
            <a:off x="0" y="754394"/>
            <a:ext cx="43370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28450FA-D5BD-6A2B-BA24-DA5C2D72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000" r="5092" b="8999"/>
          <a:stretch>
            <a:fillRect/>
          </a:stretch>
        </p:blipFill>
        <p:spPr>
          <a:xfrm>
            <a:off x="4975222" y="1087418"/>
            <a:ext cx="5429288" cy="5929354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858D9476-4027-49E2-2A4A-8E0A45DDF9CE}"/>
              </a:ext>
            </a:extLst>
          </p:cNvPr>
          <p:cNvSpPr txBox="1"/>
          <p:nvPr/>
        </p:nvSpPr>
        <p:spPr>
          <a:xfrm>
            <a:off x="450850" y="1954650"/>
            <a:ext cx="3595678" cy="199028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lang="es-ES"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2800" spc="-5" dirty="0">
                <a:latin typeface="Arial" pitchFamily="34" charset="0"/>
                <a:cs typeface="Arial" pitchFamily="34" charset="0"/>
              </a:rPr>
              <a:t>Engineer</a:t>
            </a:r>
            <a:endParaRPr lang="es-ES"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15" dirty="0">
                <a:latin typeface="Arial" pitchFamily="34" charset="0"/>
                <a:cs typeface="Arial" pitchFamily="34" charset="0"/>
              </a:rPr>
              <a:t>Data </a:t>
            </a:r>
            <a:r>
              <a:rPr lang="es-ES" sz="2800" spc="-10" dirty="0">
                <a:latin typeface="Arial" pitchFamily="34" charset="0"/>
                <a:cs typeface="Arial" pitchFamily="34" charset="0"/>
              </a:rPr>
              <a:t>Architect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3600" b="1" spc="-15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sz="3600" b="1" spc="-4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spc="-1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Analyst</a:t>
            </a:r>
            <a:endParaRPr sz="3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Scientist</a:t>
            </a:r>
            <a:endParaRPr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083846-3B8F-E6AA-83CE-B576E55414AB}"/>
              </a:ext>
            </a:extLst>
          </p:cNvPr>
          <p:cNvSpPr txBox="1"/>
          <p:nvPr/>
        </p:nvSpPr>
        <p:spPr>
          <a:xfrm>
            <a:off x="280894" y="4919657"/>
            <a:ext cx="4051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SALARIO ANUAL MEDIO </a:t>
            </a:r>
          </a:p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 ESPAÑA:  </a:t>
            </a:r>
            <a:r>
              <a:rPr lang="es-MX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28</a:t>
            </a:r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.000€</a:t>
            </a:r>
          </a:p>
        </p:txBody>
      </p:sp>
    </p:spTree>
    <p:extLst>
      <p:ext uri="{BB962C8B-B14F-4D97-AF65-F5344CB8AC3E}">
        <p14:creationId xmlns:p14="http://schemas.microsoft.com/office/powerpoint/2010/main" val="27525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112132"/>
            <a:ext cx="8763000" cy="609562"/>
          </a:xfrm>
        </p:spPr>
        <p:txBody>
          <a:bodyPr/>
          <a:lstStyle/>
          <a:p>
            <a:r>
              <a:rPr lang="es-ES" dirty="0"/>
              <a:t>CIENTÍFICO DE DATOS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44A0A21-6F7A-0DF6-4EC5-070B3CA05BE0}"/>
              </a:ext>
            </a:extLst>
          </p:cNvPr>
          <p:cNvSpPr/>
          <p:nvPr/>
        </p:nvSpPr>
        <p:spPr>
          <a:xfrm>
            <a:off x="0" y="754394"/>
            <a:ext cx="43370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45095C-6445-080A-BF01-035D3C29F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2" b="7582"/>
          <a:stretch>
            <a:fillRect/>
          </a:stretch>
        </p:blipFill>
        <p:spPr>
          <a:xfrm>
            <a:off x="4475156" y="882604"/>
            <a:ext cx="6197599" cy="6572296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41B2445D-0B28-9D9F-C0AB-4E79B38BED2C}"/>
              </a:ext>
            </a:extLst>
          </p:cNvPr>
          <p:cNvSpPr txBox="1"/>
          <p:nvPr/>
        </p:nvSpPr>
        <p:spPr>
          <a:xfrm>
            <a:off x="450850" y="1954650"/>
            <a:ext cx="3309926" cy="2544286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lang="es-ES"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2800" spc="-5" dirty="0">
                <a:latin typeface="Arial" pitchFamily="34" charset="0"/>
                <a:cs typeface="Arial" pitchFamily="34" charset="0"/>
              </a:rPr>
              <a:t>Engineer</a:t>
            </a:r>
            <a:endParaRPr lang="es-ES"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15" dirty="0">
                <a:latin typeface="Arial" pitchFamily="34" charset="0"/>
                <a:cs typeface="Arial" pitchFamily="34" charset="0"/>
              </a:rPr>
              <a:t>Data </a:t>
            </a:r>
            <a:r>
              <a:rPr lang="es-ES" sz="2800" spc="-10" dirty="0">
                <a:latin typeface="Arial" pitchFamily="34" charset="0"/>
                <a:cs typeface="Arial" pitchFamily="34" charset="0"/>
              </a:rPr>
              <a:t>Architect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Analyst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3600" b="1" spc="-15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sz="3600" b="1" spc="-4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spc="-1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Scientist</a:t>
            </a:r>
            <a:endParaRPr sz="3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E0B208-95B9-7273-D7DC-E08D0DA2A5E6}"/>
              </a:ext>
            </a:extLst>
          </p:cNvPr>
          <p:cNvSpPr txBox="1"/>
          <p:nvPr/>
        </p:nvSpPr>
        <p:spPr>
          <a:xfrm>
            <a:off x="280894" y="5373698"/>
            <a:ext cx="38370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SALARIO ANUAL MEDIO </a:t>
            </a:r>
          </a:p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 ESPAÑA:  35.000€</a:t>
            </a:r>
          </a:p>
        </p:txBody>
      </p:sp>
    </p:spTree>
    <p:extLst>
      <p:ext uri="{BB962C8B-B14F-4D97-AF65-F5344CB8AC3E}">
        <p14:creationId xmlns:p14="http://schemas.microsoft.com/office/powerpoint/2010/main" val="7500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650" y="1511300"/>
            <a:ext cx="81534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3. Cloud computing (nube)</a:t>
            </a:r>
          </a:p>
        </p:txBody>
      </p:sp>
    </p:spTree>
    <p:extLst>
      <p:ext uri="{BB962C8B-B14F-4D97-AF65-F5344CB8AC3E}">
        <p14:creationId xmlns:p14="http://schemas.microsoft.com/office/powerpoint/2010/main" val="24229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8763000" cy="609562"/>
          </a:xfrm>
        </p:spPr>
        <p:txBody>
          <a:bodyPr/>
          <a:lstStyle/>
          <a:p>
            <a:r>
              <a:rPr lang="es-ES" dirty="0"/>
              <a:t>COMPUTACIÓN EN LA NUBE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1EF26B-08D1-716B-0C2E-F9C1BA63768E}"/>
              </a:ext>
            </a:extLst>
          </p:cNvPr>
          <p:cNvSpPr/>
          <p:nvPr/>
        </p:nvSpPr>
        <p:spPr>
          <a:xfrm>
            <a:off x="0" y="678194"/>
            <a:ext cx="52514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mbo 7">
            <a:extLst>
              <a:ext uri="{FF2B5EF4-FFF2-40B4-BE49-F238E27FC236}">
                <a16:creationId xmlns:a16="http://schemas.microsoft.com/office/drawing/2014/main" id="{7F0A3122-C1D8-B23C-A5A7-B861B7050244}"/>
              </a:ext>
            </a:extLst>
          </p:cNvPr>
          <p:cNvSpPr/>
          <p:nvPr/>
        </p:nvSpPr>
        <p:spPr>
          <a:xfrm>
            <a:off x="2224859" y="1096919"/>
            <a:ext cx="6357981" cy="6357981"/>
          </a:xfrm>
          <a:prstGeom prst="diamond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DEB3C88-E253-DCA3-9C8A-3AC1F978256E}"/>
              </a:ext>
            </a:extLst>
          </p:cNvPr>
          <p:cNvGrpSpPr/>
          <p:nvPr/>
        </p:nvGrpSpPr>
        <p:grpSpPr>
          <a:xfrm>
            <a:off x="2510609" y="1525544"/>
            <a:ext cx="2830379" cy="2830379"/>
            <a:chOff x="2392310" y="428625"/>
            <a:chExt cx="2830379" cy="2830379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83E0896B-C04B-DCF7-43F8-5A4DD800D57D}"/>
                </a:ext>
              </a:extLst>
            </p:cNvPr>
            <p:cNvSpPr/>
            <p:nvPr/>
          </p:nvSpPr>
          <p:spPr>
            <a:xfrm>
              <a:off x="2392310" y="428625"/>
              <a:ext cx="2830379" cy="283037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ángulo: esquinas redondeadas 5">
              <a:extLst>
                <a:ext uri="{FF2B5EF4-FFF2-40B4-BE49-F238E27FC236}">
                  <a16:creationId xmlns:a16="http://schemas.microsoft.com/office/drawing/2014/main" id="{78E16546-6D8D-C72D-AC16-56293A01D283}"/>
                </a:ext>
              </a:extLst>
            </p:cNvPr>
            <p:cNvSpPr txBox="1"/>
            <p:nvPr/>
          </p:nvSpPr>
          <p:spPr>
            <a:xfrm>
              <a:off x="2530478" y="566793"/>
              <a:ext cx="2554043" cy="25540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/>
                <a:t>Computación en la nube: término general utilizado para describir una nueva clase de computación basada en la red que tiene lugar a través de Internet.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EF32A159-8D86-CA31-90B3-81EF68B32F03}"/>
              </a:ext>
            </a:extLst>
          </p:cNvPr>
          <p:cNvGrpSpPr/>
          <p:nvPr/>
        </p:nvGrpSpPr>
        <p:grpSpPr>
          <a:xfrm>
            <a:off x="5384141" y="1525544"/>
            <a:ext cx="2830379" cy="2830379"/>
            <a:chOff x="5265842" y="428625"/>
            <a:chExt cx="2830379" cy="2830379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C641BB4A-F212-47CD-7B33-999665DA8EA4}"/>
                </a:ext>
              </a:extLst>
            </p:cNvPr>
            <p:cNvSpPr/>
            <p:nvPr/>
          </p:nvSpPr>
          <p:spPr>
            <a:xfrm>
              <a:off x="5265842" y="428625"/>
              <a:ext cx="2830379" cy="283037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ángulo: esquinas redondeadas 7">
              <a:extLst>
                <a:ext uri="{FF2B5EF4-FFF2-40B4-BE49-F238E27FC236}">
                  <a16:creationId xmlns:a16="http://schemas.microsoft.com/office/drawing/2014/main" id="{15EC8964-F48D-1152-9F87-1EF771BA0FD3}"/>
                </a:ext>
              </a:extLst>
            </p:cNvPr>
            <p:cNvSpPr txBox="1"/>
            <p:nvPr/>
          </p:nvSpPr>
          <p:spPr>
            <a:xfrm>
              <a:off x="5404010" y="566793"/>
              <a:ext cx="2554043" cy="25540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/>
                <a:t>Una colección/grupo de hardware, software e infraestructura de Internet integrados y en red (denominada plataforma).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2CCF224-52E5-713B-EBD1-59E44EB8F076}"/>
              </a:ext>
            </a:extLst>
          </p:cNvPr>
          <p:cNvGrpSpPr/>
          <p:nvPr/>
        </p:nvGrpSpPr>
        <p:grpSpPr>
          <a:xfrm>
            <a:off x="2499476" y="4454495"/>
            <a:ext cx="2852645" cy="2852645"/>
            <a:chOff x="2381177" y="3357576"/>
            <a:chExt cx="2852645" cy="2852645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FE4BE81B-FDB9-7A44-2D17-F80E5165E305}"/>
                </a:ext>
              </a:extLst>
            </p:cNvPr>
            <p:cNvSpPr/>
            <p:nvPr/>
          </p:nvSpPr>
          <p:spPr>
            <a:xfrm>
              <a:off x="2381177" y="3357576"/>
              <a:ext cx="2852645" cy="285264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ángulo: esquinas redondeadas 9">
              <a:extLst>
                <a:ext uri="{FF2B5EF4-FFF2-40B4-BE49-F238E27FC236}">
                  <a16:creationId xmlns:a16="http://schemas.microsoft.com/office/drawing/2014/main" id="{40A67447-4899-A39B-12FB-E5740D892F49}"/>
                </a:ext>
              </a:extLst>
            </p:cNvPr>
            <p:cNvSpPr txBox="1"/>
            <p:nvPr/>
          </p:nvSpPr>
          <p:spPr>
            <a:xfrm>
              <a:off x="2520432" y="3496831"/>
              <a:ext cx="2574135" cy="25741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/>
                <a:t>El uso de Internet proporciona acceso a hardware, software y servicios de red a los clientes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F67F114-DE31-CCFC-9893-1869825256BD}"/>
              </a:ext>
            </a:extLst>
          </p:cNvPr>
          <p:cNvGrpSpPr/>
          <p:nvPr/>
        </p:nvGrpSpPr>
        <p:grpSpPr>
          <a:xfrm>
            <a:off x="5428427" y="4454495"/>
            <a:ext cx="2830379" cy="2830379"/>
            <a:chOff x="5310128" y="3357576"/>
            <a:chExt cx="2830379" cy="2830379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BD57BD2C-F7B5-F630-BBB6-830838A54FC5}"/>
                </a:ext>
              </a:extLst>
            </p:cNvPr>
            <p:cNvSpPr/>
            <p:nvPr/>
          </p:nvSpPr>
          <p:spPr>
            <a:xfrm>
              <a:off x="5310128" y="3357576"/>
              <a:ext cx="2830379" cy="283037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ángulo: esquinas redondeadas 11">
              <a:extLst>
                <a:ext uri="{FF2B5EF4-FFF2-40B4-BE49-F238E27FC236}">
                  <a16:creationId xmlns:a16="http://schemas.microsoft.com/office/drawing/2014/main" id="{CC9DA195-A3CA-62B7-58BA-8DC2180E2E54}"/>
                </a:ext>
              </a:extLst>
            </p:cNvPr>
            <p:cNvSpPr txBox="1"/>
            <p:nvPr/>
          </p:nvSpPr>
          <p:spPr>
            <a:xfrm>
              <a:off x="5448296" y="3495744"/>
              <a:ext cx="2554043" cy="25540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/>
                <a:t>Las plataformas ocultan la complejidad y los detalles de la infraestructura subyacente a los usuarios y las aplicaciones proporcionando una interfaz gráfica muy sencilla o API</a:t>
              </a:r>
              <a:endParaRPr lang="es-MX" sz="1800" b="0" i="0" kern="1200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73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3D8EDED2-9C46-8181-C483-5A9E06F5C51C}"/>
              </a:ext>
            </a:extLst>
          </p:cNvPr>
          <p:cNvSpPr txBox="1"/>
          <p:nvPr/>
        </p:nvSpPr>
        <p:spPr>
          <a:xfrm>
            <a:off x="903256" y="2120900"/>
            <a:ext cx="9136789" cy="2475037"/>
          </a:xfrm>
          <a:prstGeom prst="rect">
            <a:avLst/>
          </a:prstGeom>
        </p:spPr>
        <p:txBody>
          <a:bodyPr anchor="t">
            <a:noAutofit/>
          </a:bodyPr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defRPr sz="2000" b="0" i="0" spc="105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sz="2800" dirty="0"/>
              <a:t>Hoja de Ruta y Metodología</a:t>
            </a:r>
          </a:p>
          <a:p>
            <a:endParaRPr sz="2800" dirty="0"/>
          </a:p>
          <a:p>
            <a:r>
              <a:rPr lang="es-ES" sz="2800" dirty="0"/>
              <a:t>Big Data</a:t>
            </a:r>
          </a:p>
          <a:p>
            <a:endParaRPr lang="es-ES" sz="2800" dirty="0"/>
          </a:p>
          <a:p>
            <a:r>
              <a:rPr lang="es-ES" sz="2800" dirty="0"/>
              <a:t>Cloud computing.</a:t>
            </a:r>
          </a:p>
          <a:p>
            <a:endParaRPr lang="es-ES" sz="2800" dirty="0"/>
          </a:p>
          <a:p>
            <a:r>
              <a:rPr lang="es-MX" sz="2800" dirty="0"/>
              <a:t>Aplicaciones Big Data</a:t>
            </a:r>
          </a:p>
          <a:p>
            <a:endParaRPr lang="es-MX" sz="2800" dirty="0"/>
          </a:p>
          <a:p>
            <a:r>
              <a:rPr lang="es-MX" sz="2800" dirty="0"/>
              <a:t>Antecedentes: Hadoop vs Spark </a:t>
            </a:r>
            <a:endParaRPr sz="2800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D5C9852-FFFE-B3B4-A930-6DCC59DC14AA}"/>
              </a:ext>
            </a:extLst>
          </p:cNvPr>
          <p:cNvSpPr txBox="1">
            <a:spLocks/>
          </p:cNvSpPr>
          <p:nvPr/>
        </p:nvSpPr>
        <p:spPr>
          <a:xfrm>
            <a:off x="903256" y="730228"/>
            <a:ext cx="378621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ES" sz="4800" b="0" kern="0" spc="-5">
                <a:cs typeface="Arial" pitchFamily="34" charset="0"/>
              </a:rPr>
              <a:t>Índice</a:t>
            </a:r>
            <a:endParaRPr lang="es-ES" sz="4800" kern="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7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8763000" cy="609562"/>
          </a:xfrm>
        </p:spPr>
        <p:txBody>
          <a:bodyPr/>
          <a:lstStyle/>
          <a:p>
            <a:r>
              <a:rPr lang="es-ES" dirty="0"/>
              <a:t>COMPUTACIÓN EN LA NUBE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1EF26B-08D1-716B-0C2E-F9C1BA63768E}"/>
              </a:ext>
            </a:extLst>
          </p:cNvPr>
          <p:cNvSpPr/>
          <p:nvPr/>
        </p:nvSpPr>
        <p:spPr>
          <a:xfrm>
            <a:off x="0" y="678194"/>
            <a:ext cx="52514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5ADB6F6-C354-EFE7-6789-5E43C4013FE9}"/>
              </a:ext>
            </a:extLst>
          </p:cNvPr>
          <p:cNvSpPr txBox="1"/>
          <p:nvPr/>
        </p:nvSpPr>
        <p:spPr>
          <a:xfrm>
            <a:off x="260314" y="2894997"/>
            <a:ext cx="964413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Google Drive </a:t>
            </a:r>
          </a:p>
          <a:p>
            <a:endParaRPr lang="es-MX" sz="32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r>
              <a:rPr lang="es-MX" sz="32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es-MX" sz="32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ideoconferencia (Skype, Teams o Zoom)</a:t>
            </a:r>
          </a:p>
          <a:p>
            <a:r>
              <a:rPr lang="es-MX" sz="32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s-MX" sz="32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Tiempo de ocio (Spotify, Netflix …)</a:t>
            </a:r>
          </a:p>
          <a:p>
            <a:endParaRPr lang="es-MX" sz="32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r>
              <a:rPr lang="es-MX" sz="32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Mensajería (Whatsapp … )</a:t>
            </a:r>
            <a:endParaRPr lang="es-MX" sz="3200" b="1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CuadroTexto 15">
            <a:extLst>
              <a:ext uri="{FF2B5EF4-FFF2-40B4-BE49-F238E27FC236}">
                <a16:creationId xmlns:a16="http://schemas.microsoft.com/office/drawing/2014/main" id="{439A0B7C-E0B9-3F36-0FA8-26EE9274F7B7}"/>
              </a:ext>
            </a:extLst>
          </p:cNvPr>
          <p:cNvSpPr txBox="1"/>
          <p:nvPr/>
        </p:nvSpPr>
        <p:spPr>
          <a:xfrm>
            <a:off x="260314" y="1456640"/>
            <a:ext cx="98584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PREGUNTA: ¿Nosotros utilizamos la nube?</a:t>
            </a:r>
            <a:endParaRPr lang="es-MX" sz="3200" b="1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34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8763000" cy="609562"/>
          </a:xfrm>
        </p:spPr>
        <p:txBody>
          <a:bodyPr/>
          <a:lstStyle/>
          <a:p>
            <a:r>
              <a:rPr lang="es-ES" dirty="0"/>
              <a:t>SERVICIOS EN LA NUBE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1EF26B-08D1-716B-0C2E-F9C1BA63768E}"/>
              </a:ext>
            </a:extLst>
          </p:cNvPr>
          <p:cNvSpPr/>
          <p:nvPr/>
        </p:nvSpPr>
        <p:spPr>
          <a:xfrm>
            <a:off x="0" y="678194"/>
            <a:ext cx="52514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15">
            <a:extLst>
              <a:ext uri="{FF2B5EF4-FFF2-40B4-BE49-F238E27FC236}">
                <a16:creationId xmlns:a16="http://schemas.microsoft.com/office/drawing/2014/main" id="{DD95DF1E-97A1-B22D-6F8E-561C45DE92D5}"/>
              </a:ext>
            </a:extLst>
          </p:cNvPr>
          <p:cNvSpPr txBox="1"/>
          <p:nvPr/>
        </p:nvSpPr>
        <p:spPr>
          <a:xfrm>
            <a:off x="260314" y="1158856"/>
            <a:ext cx="98584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Infraestructura como servicio (IaaS)</a:t>
            </a:r>
          </a:p>
          <a:p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Oferta de servicios relacionados con el hardware utilizando los principios de la computación en nube. Almacenamiento (base de datos o almacenamiento en disco) o servidores virtuales. Amazon EC2, Amazon S3</a:t>
            </a:r>
            <a:endParaRPr lang="es-MX" sz="240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uadroTexto 15">
            <a:extLst>
              <a:ext uri="{FF2B5EF4-FFF2-40B4-BE49-F238E27FC236}">
                <a16:creationId xmlns:a16="http://schemas.microsoft.com/office/drawing/2014/main" id="{D197FD83-07AE-2D46-3B03-992D8F3F7928}"/>
              </a:ext>
            </a:extLst>
          </p:cNvPr>
          <p:cNvSpPr txBox="1"/>
          <p:nvPr/>
        </p:nvSpPr>
        <p:spPr>
          <a:xfrm>
            <a:off x="260314" y="3516310"/>
            <a:ext cx="98584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Plataforma como servicio (PaaS)</a:t>
            </a:r>
          </a:p>
          <a:p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Ofrecen una plataforma de desarrollo en la nube. Application Engine de Google</a:t>
            </a:r>
          </a:p>
        </p:txBody>
      </p:sp>
      <p:sp>
        <p:nvSpPr>
          <p:cNvPr id="10" name="CuadroTexto 15">
            <a:extLst>
              <a:ext uri="{FF2B5EF4-FFF2-40B4-BE49-F238E27FC236}">
                <a16:creationId xmlns:a16="http://schemas.microsoft.com/office/drawing/2014/main" id="{637B9445-8348-D562-61E4-FB8ABC6FFAC8}"/>
              </a:ext>
            </a:extLst>
          </p:cNvPr>
          <p:cNvSpPr txBox="1"/>
          <p:nvPr/>
        </p:nvSpPr>
        <p:spPr>
          <a:xfrm>
            <a:off x="188876" y="5159384"/>
            <a:ext cx="98584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Software como servicio (SaaS)</a:t>
            </a:r>
          </a:p>
          <a:p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Incluye una oferta completa de software en la nube. Los usuarios pueden acceder a una aplicación de software alojada por el proveedor de la nube en régimen de pago por uso. Se trata de un sector muy consolidado. Microsoft Office 365</a:t>
            </a:r>
            <a:endParaRPr lang="es-MX" sz="240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8763000" cy="609562"/>
          </a:xfrm>
        </p:spPr>
        <p:txBody>
          <a:bodyPr/>
          <a:lstStyle/>
          <a:p>
            <a:r>
              <a:rPr lang="es-ES" dirty="0"/>
              <a:t>SERVICIOS EN LA NUBE: AZURE (Microsoft)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1EF26B-08D1-716B-0C2E-F9C1BA63768E}"/>
              </a:ext>
            </a:extLst>
          </p:cNvPr>
          <p:cNvSpPr/>
          <p:nvPr/>
        </p:nvSpPr>
        <p:spPr>
          <a:xfrm>
            <a:off x="0" y="678194"/>
            <a:ext cx="79184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Microsoft Azure: cómo funciona y dónde descargarlo - Pedro Moriche">
            <a:extLst>
              <a:ext uri="{FF2B5EF4-FFF2-40B4-BE49-F238E27FC236}">
                <a16:creationId xmlns:a16="http://schemas.microsoft.com/office/drawing/2014/main" id="{D72AA7D1-C803-A61D-2DC0-A865807DC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344" y="1358900"/>
            <a:ext cx="10247604" cy="557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4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9753600" cy="609562"/>
          </a:xfrm>
        </p:spPr>
        <p:txBody>
          <a:bodyPr/>
          <a:lstStyle/>
          <a:p>
            <a:r>
              <a:rPr lang="es-ES" dirty="0"/>
              <a:t>SERVICIOS EN LA NUBE: AWS (Amazon Web Services)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1EF26B-08D1-716B-0C2E-F9C1BA63768E}"/>
              </a:ext>
            </a:extLst>
          </p:cNvPr>
          <p:cNvSpPr/>
          <p:nvPr/>
        </p:nvSpPr>
        <p:spPr>
          <a:xfrm>
            <a:off x="0" y="678194"/>
            <a:ext cx="975360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36C107-3F86-9881-6126-C4CBA96ED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036"/>
            <a:ext cx="10807700" cy="57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9753600" cy="609562"/>
          </a:xfrm>
        </p:spPr>
        <p:txBody>
          <a:bodyPr/>
          <a:lstStyle/>
          <a:p>
            <a:r>
              <a:rPr lang="es-ES" dirty="0"/>
              <a:t>SERVICIOS EN LA NUBE: GCP (Google Cloud Platform)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1EF26B-08D1-716B-0C2E-F9C1BA63768E}"/>
              </a:ext>
            </a:extLst>
          </p:cNvPr>
          <p:cNvSpPr/>
          <p:nvPr/>
        </p:nvSpPr>
        <p:spPr>
          <a:xfrm>
            <a:off x="0" y="678194"/>
            <a:ext cx="975360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2E580F-C9E9-8359-0F10-9FD2DB9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99" y="1169379"/>
            <a:ext cx="6145301" cy="62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9753600" cy="609562"/>
          </a:xfrm>
        </p:spPr>
        <p:txBody>
          <a:bodyPr/>
          <a:lstStyle/>
          <a:p>
            <a:r>
              <a:rPr lang="es-ES" dirty="0"/>
              <a:t>SERVICIOS EN LA NUBE: Ejemplo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1EF26B-08D1-716B-0C2E-F9C1BA63768E}"/>
              </a:ext>
            </a:extLst>
          </p:cNvPr>
          <p:cNvSpPr/>
          <p:nvPr/>
        </p:nvSpPr>
        <p:spPr>
          <a:xfrm>
            <a:off x="0" y="678194"/>
            <a:ext cx="60896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E50B4D-55BF-38EE-9F99-6B5CE2678974}"/>
              </a:ext>
            </a:extLst>
          </p:cNvPr>
          <p:cNvSpPr txBox="1">
            <a:spLocks/>
          </p:cNvSpPr>
          <p:nvPr/>
        </p:nvSpPr>
        <p:spPr>
          <a:xfrm>
            <a:off x="407991" y="1331292"/>
            <a:ext cx="9787006" cy="1500198"/>
          </a:xfrm>
        </p:spPr>
        <p:txBody>
          <a:bodyPr lIns="0" tIns="0" rIns="0" bIns="0"/>
          <a:lstStyle/>
          <a:p>
            <a:pPr lvl="0" algn="just"/>
            <a:r>
              <a:rPr lang="es-ES" altLang="en-US" sz="2400" b="1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Amazon Web Services (AWS) 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ofrece un conjunto de servicios de computación en la nube que conforman una plataforma de computación bajo demanda:</a:t>
            </a:r>
          </a:p>
          <a:p>
            <a:pPr lvl="0"/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9D667D-9283-AE07-6E66-77FE34D053CF}"/>
              </a:ext>
            </a:extLst>
          </p:cNvPr>
          <p:cNvSpPr txBox="1">
            <a:spLocks/>
          </p:cNvSpPr>
          <p:nvPr/>
        </p:nvSpPr>
        <p:spPr>
          <a:xfrm>
            <a:off x="403190" y="2859058"/>
            <a:ext cx="9787006" cy="4214842"/>
          </a:xfrm>
        </p:spPr>
        <p:txBody>
          <a:bodyPr lIns="0" tIns="0" rIns="0" bIns="0"/>
          <a:lstStyle/>
          <a:p>
            <a:pPr lvl="0" algn="just"/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Amazon </a:t>
            </a:r>
            <a:r>
              <a:rPr lang="es-ES" altLang="en-US" sz="2400" b="1" kern="0" dirty="0" err="1">
                <a:latin typeface="Arial" pitchFamily="34" charset="0"/>
                <a:cs typeface="Arial" pitchFamily="34" charset="0"/>
              </a:rPr>
              <a:t>Elastic</a:t>
            </a:r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 Compute Cloud (EC2): 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Máquinas virtuales para ejecutar software personalizado</a:t>
            </a:r>
          </a:p>
          <a:p>
            <a:pPr lvl="0"/>
            <a:endParaRPr lang="es-ES" altLang="en-US" sz="2400" kern="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Amazon Simple Storage </a:t>
            </a:r>
            <a:r>
              <a:rPr lang="es-ES" altLang="en-US" sz="2400" b="1" kern="0" dirty="0" err="1">
                <a:latin typeface="Arial" pitchFamily="34" charset="0"/>
                <a:cs typeface="Arial" pitchFamily="34" charset="0"/>
              </a:rPr>
              <a:t>Service</a:t>
            </a:r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 (S3): 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Almacén simple de valores clave, accesible como servicio web</a:t>
            </a:r>
          </a:p>
          <a:p>
            <a:pPr lvl="0"/>
            <a:endParaRPr lang="es-ES" altLang="en-US" sz="2400" kern="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Amazon </a:t>
            </a:r>
            <a:r>
              <a:rPr lang="es-ES" altLang="en-US" sz="2400" b="1" kern="0" dirty="0" err="1">
                <a:latin typeface="Arial" pitchFamily="34" charset="0"/>
                <a:cs typeface="Arial" pitchFamily="34" charset="0"/>
              </a:rPr>
              <a:t>Elastic</a:t>
            </a:r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 </a:t>
            </a:r>
            <a:r>
              <a:rPr lang="es-ES" altLang="en-US" sz="2400" b="1" kern="0" dirty="0" err="1">
                <a:latin typeface="Arial" pitchFamily="34" charset="0"/>
                <a:cs typeface="Arial" pitchFamily="34" charset="0"/>
              </a:rPr>
              <a:t>MapReduce</a:t>
            </a:r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 (EMR): 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Computación </a:t>
            </a:r>
            <a:r>
              <a:rPr lang="es-ES" altLang="en-US" sz="2400" kern="0" dirty="0" err="1">
                <a:latin typeface="Arial" pitchFamily="34" charset="0"/>
                <a:cs typeface="Arial" pitchFamily="34" charset="0"/>
              </a:rPr>
              <a:t>MapReduce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 escalable</a:t>
            </a:r>
          </a:p>
          <a:p>
            <a:pPr lvl="0"/>
            <a:endParaRPr lang="es-ES" altLang="en-US" sz="2400" kern="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Amazon </a:t>
            </a:r>
            <a:r>
              <a:rPr lang="es-ES" altLang="en-US" sz="2400" b="1" kern="0" dirty="0" err="1">
                <a:latin typeface="Arial" pitchFamily="34" charset="0"/>
                <a:cs typeface="Arial" pitchFamily="34" charset="0"/>
              </a:rPr>
              <a:t>DynamoDBB</a:t>
            </a:r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: 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Base de datos NoSQL distribuida, una de varias en AWS</a:t>
            </a:r>
          </a:p>
          <a:p>
            <a:pPr lvl="0"/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9753600" cy="609562"/>
          </a:xfrm>
        </p:spPr>
        <p:txBody>
          <a:bodyPr/>
          <a:lstStyle/>
          <a:p>
            <a:r>
              <a:rPr lang="es-ES" dirty="0"/>
              <a:t>SERVICIOS EN LA NUBE: Ventajas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1EF26B-08D1-716B-0C2E-F9C1BA63768E}"/>
              </a:ext>
            </a:extLst>
          </p:cNvPr>
          <p:cNvSpPr/>
          <p:nvPr/>
        </p:nvSpPr>
        <p:spPr>
          <a:xfrm>
            <a:off x="0" y="678194"/>
            <a:ext cx="61658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256819-1C19-EA04-462C-4EFA047689AB}"/>
              </a:ext>
            </a:extLst>
          </p:cNvPr>
          <p:cNvSpPr txBox="1"/>
          <p:nvPr/>
        </p:nvSpPr>
        <p:spPr>
          <a:xfrm>
            <a:off x="117438" y="1444608"/>
            <a:ext cx="104775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800" b="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La nube nos está beneficiando en cuanto a ahorres de costes y precios de los servicios.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800" b="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800" b="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No hay una necesidad de mantenimiento del producto o es tan simple su mantenimiento que una persona no experta podría actualizar los programas con un simple clic.</a:t>
            </a:r>
          </a:p>
          <a:p>
            <a:endParaRPr lang="es-MX" sz="2800" b="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800" b="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Compartir archivos es más rápido y cómodo.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800" b="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800" b="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Los accesos son ahora más rápidos desde cualquier sitio y cuando queramos. (Dispositivo + Internet)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800" b="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800" b="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Acceso a través de múltiples dispositivos.</a:t>
            </a:r>
            <a:endParaRPr lang="es-MX" sz="2800" b="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9753600" cy="609562"/>
          </a:xfrm>
        </p:spPr>
        <p:txBody>
          <a:bodyPr/>
          <a:lstStyle/>
          <a:p>
            <a:r>
              <a:rPr lang="es-ES" dirty="0"/>
              <a:t>SERVICIOS EN LA NUBE: Inconvenientes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1EF26B-08D1-716B-0C2E-F9C1BA63768E}"/>
              </a:ext>
            </a:extLst>
          </p:cNvPr>
          <p:cNvSpPr/>
          <p:nvPr/>
        </p:nvSpPr>
        <p:spPr>
          <a:xfrm>
            <a:off x="0" y="678194"/>
            <a:ext cx="73088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832C4B-7C27-EDB0-5B10-2A1E85018F99}"/>
              </a:ext>
            </a:extLst>
          </p:cNvPr>
          <p:cNvSpPr txBox="1"/>
          <p:nvPr/>
        </p:nvSpPr>
        <p:spPr>
          <a:xfrm>
            <a:off x="184150" y="1658922"/>
            <a:ext cx="104775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8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Para acceder a nuestra vida en la nube es necesario Internet y no siempre hay posibilidad de disponer de él.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8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8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8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Los datos que introducimos en la nube están en peligro de ser robados o usados sin nuestro consentimiento…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8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8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8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En el caso de que tengamos todas nuestras aplicaciones centralizadas en un único sitio: si falla el servicio, falla todo nuestro sistema.</a:t>
            </a:r>
            <a:endParaRPr lang="es-MX" sz="280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67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9753600" cy="609562"/>
          </a:xfrm>
        </p:spPr>
        <p:txBody>
          <a:bodyPr/>
          <a:lstStyle/>
          <a:p>
            <a:r>
              <a:rPr lang="es-ES" dirty="0"/>
              <a:t>BIG DATA Y CLOUD van unidos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1EF26B-08D1-716B-0C2E-F9C1BA63768E}"/>
              </a:ext>
            </a:extLst>
          </p:cNvPr>
          <p:cNvSpPr/>
          <p:nvPr/>
        </p:nvSpPr>
        <p:spPr>
          <a:xfrm>
            <a:off x="0" y="678194"/>
            <a:ext cx="56324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Cloud computing for Big Data - Couthon Conseil">
            <a:extLst>
              <a:ext uri="{FF2B5EF4-FFF2-40B4-BE49-F238E27FC236}">
                <a16:creationId xmlns:a16="http://schemas.microsoft.com/office/drawing/2014/main" id="{22F5B4AE-9F28-9472-3E22-9922AB4B4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b="5273"/>
          <a:stretch/>
        </p:blipFill>
        <p:spPr bwMode="auto">
          <a:xfrm>
            <a:off x="1260446" y="1444940"/>
            <a:ext cx="7793547" cy="5476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409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650" y="1511300"/>
            <a:ext cx="81534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4. Aplicaciones Big data</a:t>
            </a:r>
          </a:p>
        </p:txBody>
      </p:sp>
    </p:spTree>
    <p:extLst>
      <p:ext uri="{BB962C8B-B14F-4D97-AF65-F5344CB8AC3E}">
        <p14:creationId xmlns:p14="http://schemas.microsoft.com/office/powerpoint/2010/main" val="118516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650" y="1511300"/>
            <a:ext cx="6690714" cy="693267"/>
          </a:xfrm>
        </p:spPr>
        <p:txBody>
          <a:bodyPr/>
          <a:lstStyle/>
          <a:p>
            <a:r>
              <a:rPr lang="es-ES" dirty="0">
                <a:solidFill>
                  <a:srgbClr val="22D3C6"/>
                </a:solidFill>
              </a:rPr>
              <a:t>1. Hoja de ruta y metodología</a:t>
            </a:r>
          </a:p>
        </p:txBody>
      </p:sp>
    </p:spTree>
    <p:extLst>
      <p:ext uri="{BB962C8B-B14F-4D97-AF65-F5344CB8AC3E}">
        <p14:creationId xmlns:p14="http://schemas.microsoft.com/office/powerpoint/2010/main" val="18625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9753600" cy="609562"/>
          </a:xfrm>
        </p:spPr>
        <p:txBody>
          <a:bodyPr/>
          <a:lstStyle/>
          <a:p>
            <a:r>
              <a:rPr lang="es-ES" dirty="0"/>
              <a:t>APLICACIONES BIG DATA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01EF26B-08D1-716B-0C2E-F9C1BA63768E}"/>
              </a:ext>
            </a:extLst>
          </p:cNvPr>
          <p:cNvSpPr/>
          <p:nvPr/>
        </p:nvSpPr>
        <p:spPr>
          <a:xfrm>
            <a:off x="0" y="678194"/>
            <a:ext cx="47942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AD408B-0A36-B0EF-A225-F7984CDFD29C}"/>
              </a:ext>
            </a:extLst>
          </p:cNvPr>
          <p:cNvSpPr txBox="1"/>
          <p:nvPr/>
        </p:nvSpPr>
        <p:spPr>
          <a:xfrm>
            <a:off x="82550" y="1087418"/>
            <a:ext cx="108077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Marketing, Advertising (segmentación de clientes)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Aplicaciones financieras (análisis de riesgos préstamos, evaluación experiencia del cliente)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Medicina (</a:t>
            </a: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decodificación del ADN, la detección de posibles enfermedades)</a:t>
            </a: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Deporte (estado físico, rutinas de entrenamiento, tácticas)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4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4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Ciberseguridad </a:t>
            </a: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detectar patrones de conducta y prevenir amenazas a la seguridad, prevenir ataques de hackers)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ES" sz="240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Urbanismo y ciudades Inteligentes (gestión del transporte público a través del análisis de datos, gestión del tráfico)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ES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Mercado inmobiliario (adquisición de viviendas para su venta, coste actual y su evolución a lo largo de los años)</a:t>
            </a: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2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2E58AC0F-7B09-1271-FFB1-40A1EA20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9753600" cy="609562"/>
          </a:xfrm>
        </p:spPr>
        <p:txBody>
          <a:bodyPr/>
          <a:lstStyle/>
          <a:p>
            <a:r>
              <a:rPr lang="es-ES" dirty="0"/>
              <a:t>APLICACIONES BIG DATA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3FE7FBE-820E-B5E2-9E4C-426DA114FAE4}"/>
              </a:ext>
            </a:extLst>
          </p:cNvPr>
          <p:cNvSpPr/>
          <p:nvPr/>
        </p:nvSpPr>
        <p:spPr>
          <a:xfrm>
            <a:off x="0" y="678194"/>
            <a:ext cx="48704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1EC107D-B01B-E88C-0248-2377AD164EC9}"/>
              </a:ext>
            </a:extLst>
          </p:cNvPr>
          <p:cNvSpPr txBox="1"/>
          <p:nvPr/>
        </p:nvSpPr>
        <p:spPr>
          <a:xfrm>
            <a:off x="146050" y="1511300"/>
            <a:ext cx="6324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  <a:hlinkClick r:id="rId2"/>
              </a:rPr>
              <a:t>Mapeando fenología desde el cielo </a:t>
            </a: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  (PYCONES 2021)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  <a:hlinkClick r:id="rId3"/>
              </a:rPr>
              <a:t>Seguimiento de falsificaciones en la web</a:t>
            </a: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  (PYCONES 2021)</a:t>
            </a:r>
          </a:p>
        </p:txBody>
      </p:sp>
    </p:spTree>
    <p:extLst>
      <p:ext uri="{BB962C8B-B14F-4D97-AF65-F5344CB8AC3E}">
        <p14:creationId xmlns:p14="http://schemas.microsoft.com/office/powerpoint/2010/main" val="16112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17650" y="2197100"/>
            <a:ext cx="7391400" cy="693267"/>
          </a:xfrm>
        </p:spPr>
        <p:txBody>
          <a:bodyPr/>
          <a:lstStyle/>
          <a:p>
            <a:r>
              <a:rPr lang="es-ES" dirty="0">
                <a:solidFill>
                  <a:srgbClr val="22D3C6"/>
                </a:solidFill>
              </a:rPr>
              <a:t>5. Antecedentes: Hadoop vs Spark</a:t>
            </a:r>
          </a:p>
        </p:txBody>
      </p:sp>
    </p:spTree>
    <p:extLst>
      <p:ext uri="{BB962C8B-B14F-4D97-AF65-F5344CB8AC3E}">
        <p14:creationId xmlns:p14="http://schemas.microsoft.com/office/powerpoint/2010/main" val="21639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ANTECEDENTES: Hadoop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68910"/>
            <a:ext cx="4946650" cy="25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uadroTexto 15">
            <a:extLst>
              <a:ext uri="{FF2B5EF4-FFF2-40B4-BE49-F238E27FC236}">
                <a16:creationId xmlns:a16="http://schemas.microsoft.com/office/drawing/2014/main" id="{4BC5E30B-763D-63C9-B377-E5682FCD634D}"/>
              </a:ext>
            </a:extLst>
          </p:cNvPr>
          <p:cNvSpPr txBox="1"/>
          <p:nvPr/>
        </p:nvSpPr>
        <p:spPr>
          <a:xfrm>
            <a:off x="331752" y="1449292"/>
            <a:ext cx="10144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1997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Michael Cox y David Ellsworth (NASA) utilizan por primera vez el término Big Data (problema) </a:t>
            </a:r>
          </a:p>
        </p:txBody>
      </p:sp>
      <p:sp>
        <p:nvSpPr>
          <p:cNvPr id="13" name="CuadroTexto 15">
            <a:extLst>
              <a:ext uri="{FF2B5EF4-FFF2-40B4-BE49-F238E27FC236}">
                <a16:creationId xmlns:a16="http://schemas.microsoft.com/office/drawing/2014/main" id="{0904CF9B-B5F9-8E62-127D-B11B03199CAD}"/>
              </a:ext>
            </a:extLst>
          </p:cNvPr>
          <p:cNvSpPr txBox="1"/>
          <p:nvPr/>
        </p:nvSpPr>
        <p:spPr>
          <a:xfrm>
            <a:off x="331752" y="5378382"/>
            <a:ext cx="101441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2014-2015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Auge tráfico móvil, datos geolocalizados, IOT, Smart cities</a:t>
            </a:r>
          </a:p>
        </p:txBody>
      </p:sp>
      <p:sp>
        <p:nvSpPr>
          <p:cNvPr id="14" name="CuadroTexto 15">
            <a:extLst>
              <a:ext uri="{FF2B5EF4-FFF2-40B4-BE49-F238E27FC236}">
                <a16:creationId xmlns:a16="http://schemas.microsoft.com/office/drawing/2014/main" id="{A102731E-F9E4-7EC3-8990-AFDA89B05B0D}"/>
              </a:ext>
            </a:extLst>
          </p:cNvPr>
          <p:cNvSpPr txBox="1"/>
          <p:nvPr/>
        </p:nvSpPr>
        <p:spPr>
          <a:xfrm>
            <a:off x="285752" y="6521390"/>
            <a:ext cx="10404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 la actualidad, se crean 2,5 exabytes de información al día. </a:t>
            </a:r>
          </a:p>
        </p:txBody>
      </p:sp>
      <p:sp>
        <p:nvSpPr>
          <p:cNvPr id="18" name="CuadroTexto 15">
            <a:extLst>
              <a:ext uri="{FF2B5EF4-FFF2-40B4-BE49-F238E27FC236}">
                <a16:creationId xmlns:a16="http://schemas.microsoft.com/office/drawing/2014/main" id="{42EF3124-B686-8848-1794-DE39F0A8FA2F}"/>
              </a:ext>
            </a:extLst>
          </p:cNvPr>
          <p:cNvSpPr txBox="1"/>
          <p:nvPr/>
        </p:nvSpPr>
        <p:spPr>
          <a:xfrm>
            <a:off x="331752" y="2592300"/>
            <a:ext cx="10144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2003-2004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Google publica GFS y MAPREDUCE (pilares de Hadoop, “antecesor” Spark)</a:t>
            </a:r>
          </a:p>
        </p:txBody>
      </p:sp>
      <p:sp>
        <p:nvSpPr>
          <p:cNvPr id="23" name="CuadroTexto 15">
            <a:extLst>
              <a:ext uri="{FF2B5EF4-FFF2-40B4-BE49-F238E27FC236}">
                <a16:creationId xmlns:a16="http://schemas.microsoft.com/office/drawing/2014/main" id="{0CA7BF60-B168-4196-B2ED-65F95F9D163E}"/>
              </a:ext>
            </a:extLst>
          </p:cNvPr>
          <p:cNvSpPr txBox="1"/>
          <p:nvPr/>
        </p:nvSpPr>
        <p:spPr>
          <a:xfrm>
            <a:off x="331752" y="3806746"/>
            <a:ext cx="101441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2006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Hadoop, código 100% abierto para Big Data</a:t>
            </a:r>
          </a:p>
        </p:txBody>
      </p:sp>
      <p:sp>
        <p:nvSpPr>
          <p:cNvPr id="24" name="CuadroTexto 15">
            <a:extLst>
              <a:ext uri="{FF2B5EF4-FFF2-40B4-BE49-F238E27FC236}">
                <a16:creationId xmlns:a16="http://schemas.microsoft.com/office/drawing/2014/main" id="{BBB74D59-67F3-F9C0-4655-A3703538B2DD}"/>
              </a:ext>
            </a:extLst>
          </p:cNvPr>
          <p:cNvSpPr txBox="1"/>
          <p:nvPr/>
        </p:nvSpPr>
        <p:spPr>
          <a:xfrm>
            <a:off x="331752" y="4592564"/>
            <a:ext cx="101441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2009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Nace Spark (Universidad de Berkeley)</a:t>
            </a:r>
          </a:p>
        </p:txBody>
      </p:sp>
      <p:sp>
        <p:nvSpPr>
          <p:cNvPr id="26" name="12 Rectángulo redondeado">
            <a:extLst>
              <a:ext uri="{FF2B5EF4-FFF2-40B4-BE49-F238E27FC236}">
                <a16:creationId xmlns:a16="http://schemas.microsoft.com/office/drawing/2014/main" id="{0FFAC030-2EDE-B6AD-20AF-E702D65CCA7A}"/>
              </a:ext>
            </a:extLst>
          </p:cNvPr>
          <p:cNvSpPr/>
          <p:nvPr/>
        </p:nvSpPr>
        <p:spPr>
          <a:xfrm>
            <a:off x="0" y="2425063"/>
            <a:ext cx="10144196" cy="2786082"/>
          </a:xfrm>
          <a:prstGeom prst="roundRect">
            <a:avLst/>
          </a:prstGeom>
          <a:solidFill>
            <a:srgbClr val="FFC000">
              <a:alpha val="23000"/>
            </a:srgbClr>
          </a:solidFill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447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5012" y="6251977"/>
            <a:ext cx="9432720" cy="764795"/>
            <a:chOff x="1118235" y="4227957"/>
            <a:chExt cx="7980680" cy="647065"/>
          </a:xfrm>
        </p:grpSpPr>
        <p:sp>
          <p:nvSpPr>
            <p:cNvPr id="4" name="object 4"/>
            <p:cNvSpPr/>
            <p:nvPr/>
          </p:nvSpPr>
          <p:spPr>
            <a:xfrm>
              <a:off x="6814184" y="4403979"/>
              <a:ext cx="350520" cy="295275"/>
            </a:xfrm>
            <a:custGeom>
              <a:avLst/>
              <a:gdLst/>
              <a:ahLst/>
              <a:cxnLst/>
              <a:rect l="l" t="t" r="r" b="b"/>
              <a:pathLst>
                <a:path w="350520" h="295275">
                  <a:moveTo>
                    <a:pt x="147447" y="0"/>
                  </a:moveTo>
                  <a:lnTo>
                    <a:pt x="0" y="147447"/>
                  </a:lnTo>
                  <a:lnTo>
                    <a:pt x="147447" y="294894"/>
                  </a:lnTo>
                  <a:lnTo>
                    <a:pt x="147447" y="221170"/>
                  </a:lnTo>
                  <a:lnTo>
                    <a:pt x="350520" y="221170"/>
                  </a:lnTo>
                  <a:lnTo>
                    <a:pt x="350520" y="73723"/>
                  </a:lnTo>
                  <a:lnTo>
                    <a:pt x="147447" y="73723"/>
                  </a:lnTo>
                  <a:lnTo>
                    <a:pt x="147447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" name="object 5"/>
            <p:cNvSpPr/>
            <p:nvPr/>
          </p:nvSpPr>
          <p:spPr>
            <a:xfrm>
              <a:off x="6814184" y="4403979"/>
              <a:ext cx="350520" cy="295275"/>
            </a:xfrm>
            <a:custGeom>
              <a:avLst/>
              <a:gdLst/>
              <a:ahLst/>
              <a:cxnLst/>
              <a:rect l="l" t="t" r="r" b="b"/>
              <a:pathLst>
                <a:path w="350520" h="295275">
                  <a:moveTo>
                    <a:pt x="350520" y="221170"/>
                  </a:moveTo>
                  <a:lnTo>
                    <a:pt x="147447" y="221170"/>
                  </a:lnTo>
                  <a:lnTo>
                    <a:pt x="147447" y="294894"/>
                  </a:lnTo>
                  <a:lnTo>
                    <a:pt x="0" y="147447"/>
                  </a:lnTo>
                  <a:lnTo>
                    <a:pt x="147447" y="0"/>
                  </a:lnTo>
                  <a:lnTo>
                    <a:pt x="147447" y="73723"/>
                  </a:lnTo>
                  <a:lnTo>
                    <a:pt x="350520" y="73723"/>
                  </a:lnTo>
                  <a:lnTo>
                    <a:pt x="350520" y="221170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6" name="object 6"/>
            <p:cNvSpPr/>
            <p:nvPr/>
          </p:nvSpPr>
          <p:spPr>
            <a:xfrm>
              <a:off x="7092315" y="4227957"/>
              <a:ext cx="2006600" cy="647065"/>
            </a:xfrm>
            <a:custGeom>
              <a:avLst/>
              <a:gdLst/>
              <a:ahLst/>
              <a:cxnLst/>
              <a:rect l="l" t="t" r="r" b="b"/>
              <a:pathLst>
                <a:path w="2006600" h="647064">
                  <a:moveTo>
                    <a:pt x="2006346" y="0"/>
                  </a:moveTo>
                  <a:lnTo>
                    <a:pt x="0" y="0"/>
                  </a:lnTo>
                  <a:lnTo>
                    <a:pt x="0" y="646938"/>
                  </a:lnTo>
                  <a:lnTo>
                    <a:pt x="2006346" y="646938"/>
                  </a:lnTo>
                  <a:lnTo>
                    <a:pt x="20063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" name="object 7"/>
            <p:cNvSpPr/>
            <p:nvPr/>
          </p:nvSpPr>
          <p:spPr>
            <a:xfrm>
              <a:off x="7092315" y="4227957"/>
              <a:ext cx="2006600" cy="647065"/>
            </a:xfrm>
            <a:custGeom>
              <a:avLst/>
              <a:gdLst/>
              <a:ahLst/>
              <a:cxnLst/>
              <a:rect l="l" t="t" r="r" b="b"/>
              <a:pathLst>
                <a:path w="2006600" h="647064">
                  <a:moveTo>
                    <a:pt x="0" y="646938"/>
                  </a:moveTo>
                  <a:lnTo>
                    <a:pt x="2006346" y="646938"/>
                  </a:lnTo>
                  <a:lnTo>
                    <a:pt x="2006346" y="0"/>
                  </a:lnTo>
                  <a:lnTo>
                    <a:pt x="0" y="0"/>
                  </a:lnTo>
                  <a:lnTo>
                    <a:pt x="0" y="6469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" name="object 8"/>
            <p:cNvSpPr/>
            <p:nvPr/>
          </p:nvSpPr>
          <p:spPr>
            <a:xfrm>
              <a:off x="1118235" y="4322533"/>
              <a:ext cx="504825" cy="315595"/>
            </a:xfrm>
            <a:custGeom>
              <a:avLst/>
              <a:gdLst/>
              <a:ahLst/>
              <a:cxnLst/>
              <a:rect l="l" t="t" r="r" b="b"/>
              <a:pathLst>
                <a:path w="504825" h="315595">
                  <a:moveTo>
                    <a:pt x="504444" y="0"/>
                  </a:moveTo>
                  <a:lnTo>
                    <a:pt x="455785" y="26614"/>
                  </a:lnTo>
                  <a:lnTo>
                    <a:pt x="401189" y="36367"/>
                  </a:lnTo>
                  <a:lnTo>
                    <a:pt x="331951" y="42763"/>
                  </a:lnTo>
                  <a:lnTo>
                    <a:pt x="252222" y="45059"/>
                  </a:lnTo>
                  <a:lnTo>
                    <a:pt x="172502" y="42763"/>
                  </a:lnTo>
                  <a:lnTo>
                    <a:pt x="103265" y="36367"/>
                  </a:lnTo>
                  <a:lnTo>
                    <a:pt x="48665" y="26614"/>
                  </a:lnTo>
                  <a:lnTo>
                    <a:pt x="12858" y="14244"/>
                  </a:lnTo>
                  <a:lnTo>
                    <a:pt x="0" y="0"/>
                  </a:lnTo>
                  <a:lnTo>
                    <a:pt x="0" y="270319"/>
                  </a:lnTo>
                  <a:lnTo>
                    <a:pt x="48665" y="296933"/>
                  </a:lnTo>
                  <a:lnTo>
                    <a:pt x="103265" y="306687"/>
                  </a:lnTo>
                  <a:lnTo>
                    <a:pt x="172502" y="313082"/>
                  </a:lnTo>
                  <a:lnTo>
                    <a:pt x="252222" y="315379"/>
                  </a:lnTo>
                  <a:lnTo>
                    <a:pt x="331951" y="313082"/>
                  </a:lnTo>
                  <a:lnTo>
                    <a:pt x="401189" y="306687"/>
                  </a:lnTo>
                  <a:lnTo>
                    <a:pt x="455785" y="296933"/>
                  </a:lnTo>
                  <a:lnTo>
                    <a:pt x="491587" y="284564"/>
                  </a:lnTo>
                  <a:lnTo>
                    <a:pt x="504444" y="270319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9" name="object 9"/>
            <p:cNvSpPr/>
            <p:nvPr/>
          </p:nvSpPr>
          <p:spPr>
            <a:xfrm>
              <a:off x="1118235" y="4277487"/>
              <a:ext cx="504825" cy="90170"/>
            </a:xfrm>
            <a:custGeom>
              <a:avLst/>
              <a:gdLst/>
              <a:ahLst/>
              <a:cxnLst/>
              <a:rect l="l" t="t" r="r" b="b"/>
              <a:pathLst>
                <a:path w="504825" h="90170">
                  <a:moveTo>
                    <a:pt x="252222" y="0"/>
                  </a:moveTo>
                  <a:lnTo>
                    <a:pt x="172502" y="2296"/>
                  </a:lnTo>
                  <a:lnTo>
                    <a:pt x="103265" y="8691"/>
                  </a:lnTo>
                  <a:lnTo>
                    <a:pt x="48665" y="18442"/>
                  </a:lnTo>
                  <a:lnTo>
                    <a:pt x="0" y="45046"/>
                  </a:lnTo>
                  <a:lnTo>
                    <a:pt x="12858" y="59291"/>
                  </a:lnTo>
                  <a:lnTo>
                    <a:pt x="48665" y="71661"/>
                  </a:lnTo>
                  <a:lnTo>
                    <a:pt x="103265" y="81414"/>
                  </a:lnTo>
                  <a:lnTo>
                    <a:pt x="172502" y="87809"/>
                  </a:lnTo>
                  <a:lnTo>
                    <a:pt x="252222" y="90106"/>
                  </a:lnTo>
                  <a:lnTo>
                    <a:pt x="331951" y="87809"/>
                  </a:lnTo>
                  <a:lnTo>
                    <a:pt x="401189" y="81414"/>
                  </a:lnTo>
                  <a:lnTo>
                    <a:pt x="455785" y="71661"/>
                  </a:lnTo>
                  <a:lnTo>
                    <a:pt x="491587" y="59291"/>
                  </a:lnTo>
                  <a:lnTo>
                    <a:pt x="504444" y="45046"/>
                  </a:lnTo>
                  <a:lnTo>
                    <a:pt x="491587" y="30808"/>
                  </a:lnTo>
                  <a:lnTo>
                    <a:pt x="455785" y="18442"/>
                  </a:lnTo>
                  <a:lnTo>
                    <a:pt x="401189" y="8691"/>
                  </a:lnTo>
                  <a:lnTo>
                    <a:pt x="331951" y="2296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97C587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8235" y="4277487"/>
              <a:ext cx="504825" cy="360680"/>
            </a:xfrm>
            <a:custGeom>
              <a:avLst/>
              <a:gdLst/>
              <a:ahLst/>
              <a:cxnLst/>
              <a:rect l="l" t="t" r="r" b="b"/>
              <a:pathLst>
                <a:path w="504825" h="360679">
                  <a:moveTo>
                    <a:pt x="504444" y="45046"/>
                  </a:moveTo>
                  <a:lnTo>
                    <a:pt x="455785" y="71661"/>
                  </a:lnTo>
                  <a:lnTo>
                    <a:pt x="401189" y="81414"/>
                  </a:lnTo>
                  <a:lnTo>
                    <a:pt x="331951" y="87809"/>
                  </a:lnTo>
                  <a:lnTo>
                    <a:pt x="252222" y="90106"/>
                  </a:lnTo>
                  <a:lnTo>
                    <a:pt x="172502" y="87809"/>
                  </a:lnTo>
                  <a:lnTo>
                    <a:pt x="103265" y="81414"/>
                  </a:lnTo>
                  <a:lnTo>
                    <a:pt x="48665" y="71661"/>
                  </a:lnTo>
                  <a:lnTo>
                    <a:pt x="12858" y="59291"/>
                  </a:lnTo>
                  <a:lnTo>
                    <a:pt x="0" y="45046"/>
                  </a:lnTo>
                  <a:lnTo>
                    <a:pt x="12858" y="30808"/>
                  </a:lnTo>
                  <a:lnTo>
                    <a:pt x="48665" y="18442"/>
                  </a:lnTo>
                  <a:lnTo>
                    <a:pt x="103265" y="8691"/>
                  </a:lnTo>
                  <a:lnTo>
                    <a:pt x="172502" y="2296"/>
                  </a:lnTo>
                  <a:lnTo>
                    <a:pt x="252222" y="0"/>
                  </a:lnTo>
                  <a:lnTo>
                    <a:pt x="331951" y="2296"/>
                  </a:lnTo>
                  <a:lnTo>
                    <a:pt x="401189" y="8691"/>
                  </a:lnTo>
                  <a:lnTo>
                    <a:pt x="455785" y="18442"/>
                  </a:lnTo>
                  <a:lnTo>
                    <a:pt x="491587" y="30808"/>
                  </a:lnTo>
                  <a:lnTo>
                    <a:pt x="504444" y="45046"/>
                  </a:lnTo>
                  <a:close/>
                </a:path>
                <a:path w="504825" h="360679">
                  <a:moveTo>
                    <a:pt x="504444" y="45046"/>
                  </a:moveTo>
                  <a:lnTo>
                    <a:pt x="504444" y="315366"/>
                  </a:lnTo>
                  <a:lnTo>
                    <a:pt x="491587" y="329611"/>
                  </a:lnTo>
                  <a:lnTo>
                    <a:pt x="455785" y="341980"/>
                  </a:lnTo>
                  <a:lnTo>
                    <a:pt x="401189" y="351733"/>
                  </a:lnTo>
                  <a:lnTo>
                    <a:pt x="331951" y="358129"/>
                  </a:lnTo>
                  <a:lnTo>
                    <a:pt x="252222" y="360425"/>
                  </a:lnTo>
                  <a:lnTo>
                    <a:pt x="172502" y="358129"/>
                  </a:lnTo>
                  <a:lnTo>
                    <a:pt x="103265" y="351733"/>
                  </a:lnTo>
                  <a:lnTo>
                    <a:pt x="48665" y="341980"/>
                  </a:lnTo>
                  <a:lnTo>
                    <a:pt x="12858" y="329611"/>
                  </a:lnTo>
                  <a:lnTo>
                    <a:pt x="0" y="315366"/>
                  </a:lnTo>
                  <a:lnTo>
                    <a:pt x="0" y="45046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1269" y="4415409"/>
              <a:ext cx="648335" cy="76200"/>
            </a:xfrm>
            <a:custGeom>
              <a:avLst/>
              <a:gdLst/>
              <a:ahLst/>
              <a:cxnLst/>
              <a:rect l="l" t="t" r="r" b="b"/>
              <a:pathLst>
                <a:path w="648335" h="76200">
                  <a:moveTo>
                    <a:pt x="571881" y="0"/>
                  </a:moveTo>
                  <a:lnTo>
                    <a:pt x="571881" y="76199"/>
                  </a:lnTo>
                  <a:lnTo>
                    <a:pt x="635381" y="44449"/>
                  </a:lnTo>
                  <a:lnTo>
                    <a:pt x="584581" y="44449"/>
                  </a:lnTo>
                  <a:lnTo>
                    <a:pt x="584581" y="31749"/>
                  </a:lnTo>
                  <a:lnTo>
                    <a:pt x="635381" y="31749"/>
                  </a:lnTo>
                  <a:lnTo>
                    <a:pt x="571881" y="0"/>
                  </a:lnTo>
                  <a:close/>
                </a:path>
                <a:path w="648335" h="76200">
                  <a:moveTo>
                    <a:pt x="571881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71881" y="44449"/>
                  </a:lnTo>
                  <a:lnTo>
                    <a:pt x="571881" y="31749"/>
                  </a:lnTo>
                  <a:close/>
                </a:path>
                <a:path w="648335" h="76200">
                  <a:moveTo>
                    <a:pt x="635381" y="31749"/>
                  </a:moveTo>
                  <a:lnTo>
                    <a:pt x="584581" y="31749"/>
                  </a:lnTo>
                  <a:lnTo>
                    <a:pt x="584581" y="44449"/>
                  </a:lnTo>
                  <a:lnTo>
                    <a:pt x="635381" y="44449"/>
                  </a:lnTo>
                  <a:lnTo>
                    <a:pt x="648081" y="38099"/>
                  </a:lnTo>
                  <a:lnTo>
                    <a:pt x="635381" y="31749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1305" y="4330017"/>
              <a:ext cx="655320" cy="35475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01365" y="4415409"/>
              <a:ext cx="263525" cy="76200"/>
            </a:xfrm>
            <a:custGeom>
              <a:avLst/>
              <a:gdLst/>
              <a:ahLst/>
              <a:cxnLst/>
              <a:rect l="l" t="t" r="r" b="b"/>
              <a:pathLst>
                <a:path w="263525" h="76200">
                  <a:moveTo>
                    <a:pt x="187071" y="0"/>
                  </a:moveTo>
                  <a:lnTo>
                    <a:pt x="187071" y="76199"/>
                  </a:lnTo>
                  <a:lnTo>
                    <a:pt x="250571" y="44449"/>
                  </a:lnTo>
                  <a:lnTo>
                    <a:pt x="199771" y="44449"/>
                  </a:lnTo>
                  <a:lnTo>
                    <a:pt x="199771" y="31749"/>
                  </a:lnTo>
                  <a:lnTo>
                    <a:pt x="250571" y="31749"/>
                  </a:lnTo>
                  <a:lnTo>
                    <a:pt x="187071" y="0"/>
                  </a:lnTo>
                  <a:close/>
                </a:path>
                <a:path w="263525" h="76200">
                  <a:moveTo>
                    <a:pt x="187071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187071" y="44449"/>
                  </a:lnTo>
                  <a:lnTo>
                    <a:pt x="187071" y="31749"/>
                  </a:lnTo>
                  <a:close/>
                </a:path>
                <a:path w="263525" h="76200">
                  <a:moveTo>
                    <a:pt x="250571" y="31749"/>
                  </a:moveTo>
                  <a:lnTo>
                    <a:pt x="199771" y="31749"/>
                  </a:lnTo>
                  <a:lnTo>
                    <a:pt x="199771" y="44449"/>
                  </a:lnTo>
                  <a:lnTo>
                    <a:pt x="250571" y="44449"/>
                  </a:lnTo>
                  <a:lnTo>
                    <a:pt x="263271" y="38099"/>
                  </a:lnTo>
                  <a:lnTo>
                    <a:pt x="250571" y="31749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7564" y="4299966"/>
              <a:ext cx="450342" cy="3055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4382" y="4309586"/>
              <a:ext cx="655319" cy="35537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84345" y="4394835"/>
              <a:ext cx="1793875" cy="76200"/>
            </a:xfrm>
            <a:custGeom>
              <a:avLst/>
              <a:gdLst/>
              <a:ahLst/>
              <a:cxnLst/>
              <a:rect l="l" t="t" r="r" b="b"/>
              <a:pathLst>
                <a:path w="1793875" h="76200">
                  <a:moveTo>
                    <a:pt x="648081" y="38100"/>
                  </a:moveTo>
                  <a:lnTo>
                    <a:pt x="635381" y="31750"/>
                  </a:lnTo>
                  <a:lnTo>
                    <a:pt x="571881" y="0"/>
                  </a:lnTo>
                  <a:lnTo>
                    <a:pt x="571881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571881" y="44450"/>
                  </a:lnTo>
                  <a:lnTo>
                    <a:pt x="571881" y="76200"/>
                  </a:lnTo>
                  <a:lnTo>
                    <a:pt x="635381" y="44450"/>
                  </a:lnTo>
                  <a:lnTo>
                    <a:pt x="648081" y="38100"/>
                  </a:lnTo>
                  <a:close/>
                </a:path>
                <a:path w="1793875" h="76200">
                  <a:moveTo>
                    <a:pt x="1793367" y="38100"/>
                  </a:moveTo>
                  <a:lnTo>
                    <a:pt x="1780667" y="31750"/>
                  </a:lnTo>
                  <a:lnTo>
                    <a:pt x="1717167" y="0"/>
                  </a:lnTo>
                  <a:lnTo>
                    <a:pt x="1717167" y="31750"/>
                  </a:lnTo>
                  <a:lnTo>
                    <a:pt x="1530096" y="31750"/>
                  </a:lnTo>
                  <a:lnTo>
                    <a:pt x="1530096" y="44450"/>
                  </a:lnTo>
                  <a:lnTo>
                    <a:pt x="1717167" y="44450"/>
                  </a:lnTo>
                  <a:lnTo>
                    <a:pt x="1717167" y="76200"/>
                  </a:lnTo>
                  <a:lnTo>
                    <a:pt x="1780667" y="44450"/>
                  </a:lnTo>
                  <a:lnTo>
                    <a:pt x="1793367" y="3810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1402" y="4280154"/>
              <a:ext cx="449579" cy="305562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31752" y="1065255"/>
            <a:ext cx="7263675" cy="38448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400" dirty="0">
                <a:latin typeface="Arial" pitchFamily="34" charset="0"/>
                <a:cs typeface="Arial" pitchFamily="34" charset="0"/>
              </a:rPr>
              <a:t>Hadoop</a:t>
            </a:r>
            <a:r>
              <a:rPr sz="2400" spc="6" dirty="0"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latin typeface="Arial" pitchFamily="34" charset="0"/>
                <a:cs typeface="Arial" pitchFamily="34" charset="0"/>
              </a:rPr>
              <a:t>Map-Reduce.</a:t>
            </a:r>
            <a:r>
              <a:rPr sz="2400" spc="-24" dirty="0"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latin typeface="Arial" pitchFamily="34" charset="0"/>
                <a:cs typeface="Arial" pitchFamily="34" charset="0"/>
              </a:rPr>
              <a:t>Contar</a:t>
            </a:r>
            <a:r>
              <a:rPr sz="2400" spc="-12" dirty="0"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latin typeface="Arial" pitchFamily="34" charset="0"/>
                <a:cs typeface="Arial" pitchFamily="34" charset="0"/>
              </a:rPr>
              <a:t>palabras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371965" y="2330701"/>
            <a:ext cx="2406214" cy="2701925"/>
            <a:chOff x="314706" y="1266444"/>
            <a:chExt cx="2035810" cy="2286000"/>
          </a:xfrm>
        </p:grpSpPr>
        <p:sp>
          <p:nvSpPr>
            <p:cNvPr id="20" name="object 20"/>
            <p:cNvSpPr/>
            <p:nvPr/>
          </p:nvSpPr>
          <p:spPr>
            <a:xfrm>
              <a:off x="324231" y="1275969"/>
              <a:ext cx="2016760" cy="2266950"/>
            </a:xfrm>
            <a:custGeom>
              <a:avLst/>
              <a:gdLst/>
              <a:ahLst/>
              <a:cxnLst/>
              <a:rect l="l" t="t" r="r" b="b"/>
              <a:pathLst>
                <a:path w="2016760" h="2266950">
                  <a:moveTo>
                    <a:pt x="2016252" y="0"/>
                  </a:moveTo>
                  <a:lnTo>
                    <a:pt x="0" y="0"/>
                  </a:lnTo>
                  <a:lnTo>
                    <a:pt x="0" y="2266949"/>
                  </a:lnTo>
                  <a:lnTo>
                    <a:pt x="1680210" y="2266949"/>
                  </a:lnTo>
                  <a:lnTo>
                    <a:pt x="2016252" y="1930907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1" name="object 21"/>
            <p:cNvSpPr/>
            <p:nvPr/>
          </p:nvSpPr>
          <p:spPr>
            <a:xfrm>
              <a:off x="2004441" y="3206876"/>
              <a:ext cx="336550" cy="336550"/>
            </a:xfrm>
            <a:custGeom>
              <a:avLst/>
              <a:gdLst/>
              <a:ahLst/>
              <a:cxnLst/>
              <a:rect l="l" t="t" r="r" b="b"/>
              <a:pathLst>
                <a:path w="336550" h="336550">
                  <a:moveTo>
                    <a:pt x="336041" y="0"/>
                  </a:moveTo>
                  <a:lnTo>
                    <a:pt x="67182" y="67183"/>
                  </a:lnTo>
                  <a:lnTo>
                    <a:pt x="0" y="336042"/>
                  </a:lnTo>
                  <a:lnTo>
                    <a:pt x="336041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231" y="1275969"/>
              <a:ext cx="2016760" cy="2266950"/>
            </a:xfrm>
            <a:custGeom>
              <a:avLst/>
              <a:gdLst/>
              <a:ahLst/>
              <a:cxnLst/>
              <a:rect l="l" t="t" r="r" b="b"/>
              <a:pathLst>
                <a:path w="2016760" h="2266950">
                  <a:moveTo>
                    <a:pt x="1680210" y="2266949"/>
                  </a:moveTo>
                  <a:lnTo>
                    <a:pt x="1747393" y="1998090"/>
                  </a:lnTo>
                  <a:lnTo>
                    <a:pt x="2016252" y="1930907"/>
                  </a:lnTo>
                  <a:lnTo>
                    <a:pt x="1680210" y="2266949"/>
                  </a:lnTo>
                  <a:lnTo>
                    <a:pt x="0" y="2266949"/>
                  </a:lnTo>
                  <a:lnTo>
                    <a:pt x="0" y="0"/>
                  </a:lnTo>
                  <a:lnTo>
                    <a:pt x="2016252" y="0"/>
                  </a:lnTo>
                  <a:lnTo>
                    <a:pt x="2016252" y="1930907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77696" y="2347457"/>
          <a:ext cx="2382948" cy="2669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2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1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En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un lugar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la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Mancha,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622300" marR="116839" indent="-4978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cuyo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nombre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quiero </a:t>
                      </a:r>
                      <a:r>
                        <a:rPr sz="1400" spc="-3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acordarme,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850900" marR="163195" indent="-6800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ha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mucho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tiempo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que </a:t>
                      </a:r>
                      <a:r>
                        <a:rPr sz="1400" spc="-3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vivía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hidalgo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los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lanza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en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astillero,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7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4" name="object 24"/>
          <p:cNvGrpSpPr/>
          <p:nvPr/>
        </p:nvGrpSpPr>
        <p:grpSpPr>
          <a:xfrm>
            <a:off x="1193154" y="5662431"/>
            <a:ext cx="619191" cy="448820"/>
            <a:chOff x="1106424" y="3786378"/>
            <a:chExt cx="523875" cy="379730"/>
          </a:xfrm>
        </p:grpSpPr>
        <p:sp>
          <p:nvSpPr>
            <p:cNvPr id="25" name="object 25"/>
            <p:cNvSpPr/>
            <p:nvPr/>
          </p:nvSpPr>
          <p:spPr>
            <a:xfrm>
              <a:off x="1115949" y="3840988"/>
              <a:ext cx="504825" cy="315595"/>
            </a:xfrm>
            <a:custGeom>
              <a:avLst/>
              <a:gdLst/>
              <a:ahLst/>
              <a:cxnLst/>
              <a:rect l="l" t="t" r="r" b="b"/>
              <a:pathLst>
                <a:path w="504825" h="315595">
                  <a:moveTo>
                    <a:pt x="504444" y="0"/>
                  </a:moveTo>
                  <a:lnTo>
                    <a:pt x="455785" y="26600"/>
                  </a:lnTo>
                  <a:lnTo>
                    <a:pt x="401189" y="36342"/>
                  </a:lnTo>
                  <a:lnTo>
                    <a:pt x="331951" y="42728"/>
                  </a:lnTo>
                  <a:lnTo>
                    <a:pt x="252222" y="45021"/>
                  </a:lnTo>
                  <a:lnTo>
                    <a:pt x="172502" y="42728"/>
                  </a:lnTo>
                  <a:lnTo>
                    <a:pt x="103265" y="36342"/>
                  </a:lnTo>
                  <a:lnTo>
                    <a:pt x="48665" y="26600"/>
                  </a:lnTo>
                  <a:lnTo>
                    <a:pt x="12858" y="14240"/>
                  </a:lnTo>
                  <a:lnTo>
                    <a:pt x="0" y="0"/>
                  </a:lnTo>
                  <a:lnTo>
                    <a:pt x="0" y="270294"/>
                  </a:lnTo>
                  <a:lnTo>
                    <a:pt x="48665" y="296898"/>
                  </a:lnTo>
                  <a:lnTo>
                    <a:pt x="103265" y="306649"/>
                  </a:lnTo>
                  <a:lnTo>
                    <a:pt x="172502" y="313044"/>
                  </a:lnTo>
                  <a:lnTo>
                    <a:pt x="252222" y="315341"/>
                  </a:lnTo>
                  <a:lnTo>
                    <a:pt x="331951" y="313044"/>
                  </a:lnTo>
                  <a:lnTo>
                    <a:pt x="401189" y="306649"/>
                  </a:lnTo>
                  <a:lnTo>
                    <a:pt x="455785" y="296898"/>
                  </a:lnTo>
                  <a:lnTo>
                    <a:pt x="491587" y="284532"/>
                  </a:lnTo>
                  <a:lnTo>
                    <a:pt x="504444" y="27029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5949" y="3795903"/>
              <a:ext cx="504825" cy="90170"/>
            </a:xfrm>
            <a:custGeom>
              <a:avLst/>
              <a:gdLst/>
              <a:ahLst/>
              <a:cxnLst/>
              <a:rect l="l" t="t" r="r" b="b"/>
              <a:pathLst>
                <a:path w="504825" h="90170">
                  <a:moveTo>
                    <a:pt x="252222" y="0"/>
                  </a:moveTo>
                  <a:lnTo>
                    <a:pt x="172502" y="2299"/>
                  </a:lnTo>
                  <a:lnTo>
                    <a:pt x="103265" y="8701"/>
                  </a:lnTo>
                  <a:lnTo>
                    <a:pt x="48665" y="18461"/>
                  </a:lnTo>
                  <a:lnTo>
                    <a:pt x="0" y="45085"/>
                  </a:lnTo>
                  <a:lnTo>
                    <a:pt x="12858" y="59325"/>
                  </a:lnTo>
                  <a:lnTo>
                    <a:pt x="48665" y="71685"/>
                  </a:lnTo>
                  <a:lnTo>
                    <a:pt x="103265" y="81427"/>
                  </a:lnTo>
                  <a:lnTo>
                    <a:pt x="172502" y="87813"/>
                  </a:lnTo>
                  <a:lnTo>
                    <a:pt x="252222" y="90106"/>
                  </a:lnTo>
                  <a:lnTo>
                    <a:pt x="331951" y="87813"/>
                  </a:lnTo>
                  <a:lnTo>
                    <a:pt x="401189" y="81427"/>
                  </a:lnTo>
                  <a:lnTo>
                    <a:pt x="455785" y="71685"/>
                  </a:lnTo>
                  <a:lnTo>
                    <a:pt x="491587" y="59325"/>
                  </a:lnTo>
                  <a:lnTo>
                    <a:pt x="504444" y="45085"/>
                  </a:lnTo>
                  <a:lnTo>
                    <a:pt x="491587" y="30837"/>
                  </a:lnTo>
                  <a:lnTo>
                    <a:pt x="455785" y="18461"/>
                  </a:lnTo>
                  <a:lnTo>
                    <a:pt x="401189" y="8701"/>
                  </a:lnTo>
                  <a:lnTo>
                    <a:pt x="331951" y="2299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97C587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5949" y="3795903"/>
              <a:ext cx="504825" cy="360680"/>
            </a:xfrm>
            <a:custGeom>
              <a:avLst/>
              <a:gdLst/>
              <a:ahLst/>
              <a:cxnLst/>
              <a:rect l="l" t="t" r="r" b="b"/>
              <a:pathLst>
                <a:path w="504825" h="360679">
                  <a:moveTo>
                    <a:pt x="504444" y="45085"/>
                  </a:moveTo>
                  <a:lnTo>
                    <a:pt x="455785" y="71685"/>
                  </a:lnTo>
                  <a:lnTo>
                    <a:pt x="401189" y="81427"/>
                  </a:lnTo>
                  <a:lnTo>
                    <a:pt x="331951" y="87813"/>
                  </a:lnTo>
                  <a:lnTo>
                    <a:pt x="252222" y="90106"/>
                  </a:lnTo>
                  <a:lnTo>
                    <a:pt x="172502" y="87813"/>
                  </a:lnTo>
                  <a:lnTo>
                    <a:pt x="103265" y="81427"/>
                  </a:lnTo>
                  <a:lnTo>
                    <a:pt x="48665" y="71685"/>
                  </a:lnTo>
                  <a:lnTo>
                    <a:pt x="12858" y="59325"/>
                  </a:lnTo>
                  <a:lnTo>
                    <a:pt x="0" y="45085"/>
                  </a:lnTo>
                  <a:lnTo>
                    <a:pt x="12858" y="30837"/>
                  </a:lnTo>
                  <a:lnTo>
                    <a:pt x="48665" y="18461"/>
                  </a:lnTo>
                  <a:lnTo>
                    <a:pt x="103265" y="8701"/>
                  </a:lnTo>
                  <a:lnTo>
                    <a:pt x="172502" y="2299"/>
                  </a:lnTo>
                  <a:lnTo>
                    <a:pt x="252222" y="0"/>
                  </a:lnTo>
                  <a:lnTo>
                    <a:pt x="331951" y="2299"/>
                  </a:lnTo>
                  <a:lnTo>
                    <a:pt x="401189" y="8701"/>
                  </a:lnTo>
                  <a:lnTo>
                    <a:pt x="455785" y="18461"/>
                  </a:lnTo>
                  <a:lnTo>
                    <a:pt x="491587" y="30837"/>
                  </a:lnTo>
                  <a:lnTo>
                    <a:pt x="504444" y="45085"/>
                  </a:lnTo>
                  <a:close/>
                </a:path>
                <a:path w="504825" h="360679">
                  <a:moveTo>
                    <a:pt x="504444" y="45085"/>
                  </a:moveTo>
                  <a:lnTo>
                    <a:pt x="504444" y="315379"/>
                  </a:lnTo>
                  <a:lnTo>
                    <a:pt x="491587" y="329617"/>
                  </a:lnTo>
                  <a:lnTo>
                    <a:pt x="455785" y="341983"/>
                  </a:lnTo>
                  <a:lnTo>
                    <a:pt x="401189" y="351734"/>
                  </a:lnTo>
                  <a:lnTo>
                    <a:pt x="331951" y="358129"/>
                  </a:lnTo>
                  <a:lnTo>
                    <a:pt x="252222" y="360426"/>
                  </a:lnTo>
                  <a:lnTo>
                    <a:pt x="172502" y="358129"/>
                  </a:lnTo>
                  <a:lnTo>
                    <a:pt x="103265" y="351734"/>
                  </a:lnTo>
                  <a:lnTo>
                    <a:pt x="48665" y="341983"/>
                  </a:lnTo>
                  <a:lnTo>
                    <a:pt x="12858" y="329617"/>
                  </a:lnTo>
                  <a:lnTo>
                    <a:pt x="0" y="315379"/>
                  </a:lnTo>
                  <a:lnTo>
                    <a:pt x="0" y="45085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28" name="object 28"/>
          <p:cNvSpPr/>
          <p:nvPr/>
        </p:nvSpPr>
        <p:spPr>
          <a:xfrm>
            <a:off x="2055519" y="5884438"/>
            <a:ext cx="766296" cy="90064"/>
          </a:xfrm>
          <a:custGeom>
            <a:avLst/>
            <a:gdLst/>
            <a:ahLst/>
            <a:cxnLst/>
            <a:rect l="l" t="t" r="r" b="b"/>
            <a:pathLst>
              <a:path w="648335" h="76200">
                <a:moveTo>
                  <a:pt x="571881" y="0"/>
                </a:moveTo>
                <a:lnTo>
                  <a:pt x="571881" y="76200"/>
                </a:lnTo>
                <a:lnTo>
                  <a:pt x="635381" y="44450"/>
                </a:lnTo>
                <a:lnTo>
                  <a:pt x="584581" y="44450"/>
                </a:lnTo>
                <a:lnTo>
                  <a:pt x="584581" y="31750"/>
                </a:lnTo>
                <a:lnTo>
                  <a:pt x="635381" y="31750"/>
                </a:lnTo>
                <a:lnTo>
                  <a:pt x="571881" y="0"/>
                </a:lnTo>
                <a:close/>
              </a:path>
              <a:path w="648335" h="76200">
                <a:moveTo>
                  <a:pt x="57188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71881" y="44450"/>
                </a:lnTo>
                <a:lnTo>
                  <a:pt x="571881" y="31750"/>
                </a:lnTo>
                <a:close/>
              </a:path>
              <a:path w="648335" h="76200">
                <a:moveTo>
                  <a:pt x="635381" y="31750"/>
                </a:moveTo>
                <a:lnTo>
                  <a:pt x="584581" y="31750"/>
                </a:lnTo>
                <a:lnTo>
                  <a:pt x="584581" y="44450"/>
                </a:lnTo>
                <a:lnTo>
                  <a:pt x="635381" y="44450"/>
                </a:lnTo>
                <a:lnTo>
                  <a:pt x="648081" y="38100"/>
                </a:lnTo>
                <a:lnTo>
                  <a:pt x="635381" y="3175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grpSp>
        <p:nvGrpSpPr>
          <p:cNvPr id="29" name="object 29"/>
          <p:cNvGrpSpPr/>
          <p:nvPr/>
        </p:nvGrpSpPr>
        <p:grpSpPr>
          <a:xfrm>
            <a:off x="7123880" y="5662431"/>
            <a:ext cx="619191" cy="448820"/>
            <a:chOff x="6124194" y="3786378"/>
            <a:chExt cx="523875" cy="379730"/>
          </a:xfrm>
        </p:grpSpPr>
        <p:sp>
          <p:nvSpPr>
            <p:cNvPr id="30" name="object 30"/>
            <p:cNvSpPr/>
            <p:nvPr/>
          </p:nvSpPr>
          <p:spPr>
            <a:xfrm>
              <a:off x="6133719" y="3840988"/>
              <a:ext cx="504825" cy="315595"/>
            </a:xfrm>
            <a:custGeom>
              <a:avLst/>
              <a:gdLst/>
              <a:ahLst/>
              <a:cxnLst/>
              <a:rect l="l" t="t" r="r" b="b"/>
              <a:pathLst>
                <a:path w="504825" h="315595">
                  <a:moveTo>
                    <a:pt x="504444" y="0"/>
                  </a:moveTo>
                  <a:lnTo>
                    <a:pt x="455785" y="26600"/>
                  </a:lnTo>
                  <a:lnTo>
                    <a:pt x="401189" y="36342"/>
                  </a:lnTo>
                  <a:lnTo>
                    <a:pt x="331951" y="42728"/>
                  </a:lnTo>
                  <a:lnTo>
                    <a:pt x="252221" y="45021"/>
                  </a:lnTo>
                  <a:lnTo>
                    <a:pt x="172492" y="42728"/>
                  </a:lnTo>
                  <a:lnTo>
                    <a:pt x="103254" y="36342"/>
                  </a:lnTo>
                  <a:lnTo>
                    <a:pt x="48658" y="26600"/>
                  </a:lnTo>
                  <a:lnTo>
                    <a:pt x="12856" y="14240"/>
                  </a:lnTo>
                  <a:lnTo>
                    <a:pt x="0" y="0"/>
                  </a:lnTo>
                  <a:lnTo>
                    <a:pt x="0" y="270294"/>
                  </a:lnTo>
                  <a:lnTo>
                    <a:pt x="48658" y="296898"/>
                  </a:lnTo>
                  <a:lnTo>
                    <a:pt x="103254" y="306649"/>
                  </a:lnTo>
                  <a:lnTo>
                    <a:pt x="172492" y="313044"/>
                  </a:lnTo>
                  <a:lnTo>
                    <a:pt x="252221" y="315341"/>
                  </a:lnTo>
                  <a:lnTo>
                    <a:pt x="331951" y="313044"/>
                  </a:lnTo>
                  <a:lnTo>
                    <a:pt x="401189" y="306649"/>
                  </a:lnTo>
                  <a:lnTo>
                    <a:pt x="455785" y="296898"/>
                  </a:lnTo>
                  <a:lnTo>
                    <a:pt x="491587" y="284532"/>
                  </a:lnTo>
                  <a:lnTo>
                    <a:pt x="504444" y="27029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1" name="object 31"/>
            <p:cNvSpPr/>
            <p:nvPr/>
          </p:nvSpPr>
          <p:spPr>
            <a:xfrm>
              <a:off x="6133719" y="3795903"/>
              <a:ext cx="504825" cy="90170"/>
            </a:xfrm>
            <a:custGeom>
              <a:avLst/>
              <a:gdLst/>
              <a:ahLst/>
              <a:cxnLst/>
              <a:rect l="l" t="t" r="r" b="b"/>
              <a:pathLst>
                <a:path w="504825" h="90170">
                  <a:moveTo>
                    <a:pt x="252221" y="0"/>
                  </a:moveTo>
                  <a:lnTo>
                    <a:pt x="172492" y="2299"/>
                  </a:lnTo>
                  <a:lnTo>
                    <a:pt x="103254" y="8701"/>
                  </a:lnTo>
                  <a:lnTo>
                    <a:pt x="48658" y="18461"/>
                  </a:lnTo>
                  <a:lnTo>
                    <a:pt x="0" y="45085"/>
                  </a:lnTo>
                  <a:lnTo>
                    <a:pt x="12856" y="59325"/>
                  </a:lnTo>
                  <a:lnTo>
                    <a:pt x="48658" y="71685"/>
                  </a:lnTo>
                  <a:lnTo>
                    <a:pt x="103254" y="81427"/>
                  </a:lnTo>
                  <a:lnTo>
                    <a:pt x="172492" y="87813"/>
                  </a:lnTo>
                  <a:lnTo>
                    <a:pt x="252221" y="90106"/>
                  </a:lnTo>
                  <a:lnTo>
                    <a:pt x="331951" y="87813"/>
                  </a:lnTo>
                  <a:lnTo>
                    <a:pt x="401189" y="81427"/>
                  </a:lnTo>
                  <a:lnTo>
                    <a:pt x="455785" y="71685"/>
                  </a:lnTo>
                  <a:lnTo>
                    <a:pt x="491587" y="59325"/>
                  </a:lnTo>
                  <a:lnTo>
                    <a:pt x="504444" y="45085"/>
                  </a:lnTo>
                  <a:lnTo>
                    <a:pt x="491587" y="30837"/>
                  </a:lnTo>
                  <a:lnTo>
                    <a:pt x="455785" y="18461"/>
                  </a:lnTo>
                  <a:lnTo>
                    <a:pt x="401189" y="8701"/>
                  </a:lnTo>
                  <a:lnTo>
                    <a:pt x="331951" y="2299"/>
                  </a:lnTo>
                  <a:lnTo>
                    <a:pt x="252221" y="0"/>
                  </a:lnTo>
                  <a:close/>
                </a:path>
              </a:pathLst>
            </a:custGeom>
            <a:solidFill>
              <a:srgbClr val="97C587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2" name="object 32"/>
            <p:cNvSpPr/>
            <p:nvPr/>
          </p:nvSpPr>
          <p:spPr>
            <a:xfrm>
              <a:off x="6133719" y="3795903"/>
              <a:ext cx="504825" cy="360680"/>
            </a:xfrm>
            <a:custGeom>
              <a:avLst/>
              <a:gdLst/>
              <a:ahLst/>
              <a:cxnLst/>
              <a:rect l="l" t="t" r="r" b="b"/>
              <a:pathLst>
                <a:path w="504825" h="360679">
                  <a:moveTo>
                    <a:pt x="504444" y="45085"/>
                  </a:moveTo>
                  <a:lnTo>
                    <a:pt x="455785" y="71685"/>
                  </a:lnTo>
                  <a:lnTo>
                    <a:pt x="401189" y="81427"/>
                  </a:lnTo>
                  <a:lnTo>
                    <a:pt x="331951" y="87813"/>
                  </a:lnTo>
                  <a:lnTo>
                    <a:pt x="252221" y="90106"/>
                  </a:lnTo>
                  <a:lnTo>
                    <a:pt x="172492" y="87813"/>
                  </a:lnTo>
                  <a:lnTo>
                    <a:pt x="103254" y="81427"/>
                  </a:lnTo>
                  <a:lnTo>
                    <a:pt x="48658" y="71685"/>
                  </a:lnTo>
                  <a:lnTo>
                    <a:pt x="12856" y="59325"/>
                  </a:lnTo>
                  <a:lnTo>
                    <a:pt x="0" y="45085"/>
                  </a:lnTo>
                  <a:lnTo>
                    <a:pt x="12856" y="30837"/>
                  </a:lnTo>
                  <a:lnTo>
                    <a:pt x="48658" y="18461"/>
                  </a:lnTo>
                  <a:lnTo>
                    <a:pt x="103254" y="8701"/>
                  </a:lnTo>
                  <a:lnTo>
                    <a:pt x="172492" y="2299"/>
                  </a:lnTo>
                  <a:lnTo>
                    <a:pt x="252221" y="0"/>
                  </a:lnTo>
                  <a:lnTo>
                    <a:pt x="331951" y="2299"/>
                  </a:lnTo>
                  <a:lnTo>
                    <a:pt x="401189" y="8701"/>
                  </a:lnTo>
                  <a:lnTo>
                    <a:pt x="455785" y="18461"/>
                  </a:lnTo>
                  <a:lnTo>
                    <a:pt x="491587" y="30837"/>
                  </a:lnTo>
                  <a:lnTo>
                    <a:pt x="504444" y="45085"/>
                  </a:lnTo>
                  <a:close/>
                </a:path>
                <a:path w="504825" h="360679">
                  <a:moveTo>
                    <a:pt x="504444" y="45085"/>
                  </a:moveTo>
                  <a:lnTo>
                    <a:pt x="504444" y="315379"/>
                  </a:lnTo>
                  <a:lnTo>
                    <a:pt x="491587" y="329617"/>
                  </a:lnTo>
                  <a:lnTo>
                    <a:pt x="455785" y="341983"/>
                  </a:lnTo>
                  <a:lnTo>
                    <a:pt x="401189" y="351734"/>
                  </a:lnTo>
                  <a:lnTo>
                    <a:pt x="331951" y="358129"/>
                  </a:lnTo>
                  <a:lnTo>
                    <a:pt x="252221" y="360426"/>
                  </a:lnTo>
                  <a:lnTo>
                    <a:pt x="172492" y="358129"/>
                  </a:lnTo>
                  <a:lnTo>
                    <a:pt x="103254" y="351734"/>
                  </a:lnTo>
                  <a:lnTo>
                    <a:pt x="48658" y="341983"/>
                  </a:lnTo>
                  <a:lnTo>
                    <a:pt x="12856" y="329617"/>
                  </a:lnTo>
                  <a:lnTo>
                    <a:pt x="0" y="315379"/>
                  </a:lnTo>
                  <a:lnTo>
                    <a:pt x="0" y="45085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725991" y="2327098"/>
            <a:ext cx="1326195" cy="533629"/>
            <a:chOff x="5690615" y="1263396"/>
            <a:chExt cx="1122045" cy="451484"/>
          </a:xfrm>
        </p:grpSpPr>
        <p:sp>
          <p:nvSpPr>
            <p:cNvPr id="34" name="object 34"/>
            <p:cNvSpPr/>
            <p:nvPr/>
          </p:nvSpPr>
          <p:spPr>
            <a:xfrm>
              <a:off x="5700140" y="1272921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3"/>
                  </a:lnTo>
                  <a:lnTo>
                    <a:pt x="1030605" y="432053"/>
                  </a:lnTo>
                  <a:lnTo>
                    <a:pt x="1102614" y="360044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5" name="object 35"/>
            <p:cNvSpPr/>
            <p:nvPr/>
          </p:nvSpPr>
          <p:spPr>
            <a:xfrm>
              <a:off x="6730745" y="1632966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008" y="0"/>
                  </a:moveTo>
                  <a:lnTo>
                    <a:pt x="14350" y="14350"/>
                  </a:lnTo>
                  <a:lnTo>
                    <a:pt x="0" y="72009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6" name="object 36"/>
            <p:cNvSpPr/>
            <p:nvPr/>
          </p:nvSpPr>
          <p:spPr>
            <a:xfrm>
              <a:off x="5700140" y="1272921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5" y="432053"/>
                  </a:moveTo>
                  <a:lnTo>
                    <a:pt x="1044956" y="374395"/>
                  </a:lnTo>
                  <a:lnTo>
                    <a:pt x="1102614" y="360044"/>
                  </a:lnTo>
                  <a:lnTo>
                    <a:pt x="1030605" y="432053"/>
                  </a:lnTo>
                  <a:lnTo>
                    <a:pt x="0" y="432053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4"/>
                  </a:lnTo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858189" y="2775273"/>
            <a:ext cx="831592" cy="23335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1418" dirty="0">
                <a:latin typeface="Arial MT"/>
                <a:cs typeface="Arial MT"/>
              </a:rPr>
              <a:t>{a:</a:t>
            </a:r>
            <a:r>
              <a:rPr sz="1418" spc="-53" dirty="0">
                <a:latin typeface="Arial MT"/>
                <a:cs typeface="Arial MT"/>
              </a:rPr>
              <a:t> </a:t>
            </a:r>
            <a:r>
              <a:rPr sz="1418" spc="-6" dirty="0">
                <a:latin typeface="Arial MT"/>
                <a:cs typeface="Arial MT"/>
              </a:rPr>
              <a:t>43,</a:t>
            </a:r>
            <a:r>
              <a:rPr sz="1418" spc="-53" dirty="0">
                <a:latin typeface="Arial MT"/>
                <a:cs typeface="Arial MT"/>
              </a:rPr>
              <a:t> </a:t>
            </a:r>
            <a:r>
              <a:rPr sz="1418" dirty="0">
                <a:latin typeface="Arial MT"/>
                <a:cs typeface="Arial MT"/>
              </a:rPr>
              <a:t>…}</a:t>
            </a:r>
            <a:endParaRPr sz="1418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708880" y="2837762"/>
            <a:ext cx="1326195" cy="533629"/>
            <a:chOff x="5676138" y="1695450"/>
            <a:chExt cx="1122045" cy="451484"/>
          </a:xfrm>
        </p:grpSpPr>
        <p:sp>
          <p:nvSpPr>
            <p:cNvPr id="39" name="object 39"/>
            <p:cNvSpPr/>
            <p:nvPr/>
          </p:nvSpPr>
          <p:spPr>
            <a:xfrm>
              <a:off x="5685663" y="1704975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4"/>
                  </a:lnTo>
                  <a:lnTo>
                    <a:pt x="1030605" y="432054"/>
                  </a:lnTo>
                  <a:lnTo>
                    <a:pt x="1102614" y="360044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40" name="object 40"/>
            <p:cNvSpPr/>
            <p:nvPr/>
          </p:nvSpPr>
          <p:spPr>
            <a:xfrm>
              <a:off x="6716268" y="20650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008" y="0"/>
                  </a:moveTo>
                  <a:lnTo>
                    <a:pt x="14350" y="14350"/>
                  </a:lnTo>
                  <a:lnTo>
                    <a:pt x="0" y="72009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41" name="object 41"/>
            <p:cNvSpPr/>
            <p:nvPr/>
          </p:nvSpPr>
          <p:spPr>
            <a:xfrm>
              <a:off x="5685663" y="1704975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5" y="432054"/>
                  </a:moveTo>
                  <a:lnTo>
                    <a:pt x="1044956" y="374395"/>
                  </a:lnTo>
                  <a:lnTo>
                    <a:pt x="1102614" y="360044"/>
                  </a:lnTo>
                  <a:lnTo>
                    <a:pt x="1030605" y="432054"/>
                  </a:lnTo>
                  <a:lnTo>
                    <a:pt x="0" y="432054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4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711686" y="2373302"/>
            <a:ext cx="1091277" cy="45155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algn="ctr">
              <a:spcBef>
                <a:spcPts val="118"/>
              </a:spcBef>
            </a:pPr>
            <a:r>
              <a:rPr sz="1418" spc="-6" dirty="0">
                <a:latin typeface="Arial MT"/>
                <a:cs typeface="Arial MT"/>
              </a:rPr>
              <a:t>{de:14,ha:10,</a:t>
            </a:r>
            <a:endParaRPr sz="1418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18" spc="-6" dirty="0">
                <a:latin typeface="Arial MT"/>
                <a:cs typeface="Arial MT"/>
              </a:rPr>
              <a:t>…}</a:t>
            </a:r>
            <a:endParaRPr sz="1418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590700" y="4759988"/>
            <a:ext cx="1326195" cy="533629"/>
            <a:chOff x="5673090" y="3022854"/>
            <a:chExt cx="1122045" cy="451484"/>
          </a:xfrm>
        </p:grpSpPr>
        <p:sp>
          <p:nvSpPr>
            <p:cNvPr id="44" name="object 44"/>
            <p:cNvSpPr/>
            <p:nvPr/>
          </p:nvSpPr>
          <p:spPr>
            <a:xfrm>
              <a:off x="5682615" y="3032379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3"/>
                  </a:lnTo>
                  <a:lnTo>
                    <a:pt x="1030605" y="432053"/>
                  </a:lnTo>
                  <a:lnTo>
                    <a:pt x="1102614" y="360044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45" name="object 45"/>
            <p:cNvSpPr/>
            <p:nvPr/>
          </p:nvSpPr>
          <p:spPr>
            <a:xfrm>
              <a:off x="6713220" y="3392424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008" y="0"/>
                  </a:moveTo>
                  <a:lnTo>
                    <a:pt x="14350" y="14350"/>
                  </a:lnTo>
                  <a:lnTo>
                    <a:pt x="0" y="72008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46" name="object 46"/>
            <p:cNvSpPr/>
            <p:nvPr/>
          </p:nvSpPr>
          <p:spPr>
            <a:xfrm>
              <a:off x="5682615" y="3032379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5" y="432053"/>
                  </a:moveTo>
                  <a:lnTo>
                    <a:pt x="1044956" y="374395"/>
                  </a:lnTo>
                  <a:lnTo>
                    <a:pt x="1102614" y="360044"/>
                  </a:lnTo>
                  <a:lnTo>
                    <a:pt x="1030605" y="432053"/>
                  </a:lnTo>
                  <a:lnTo>
                    <a:pt x="0" y="432053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4"/>
                  </a:lnTo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202432" y="4501848"/>
            <a:ext cx="330986" cy="23335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1418" dirty="0">
                <a:latin typeface="Arial MT"/>
                <a:cs typeface="Arial MT"/>
              </a:rPr>
              <a:t>{…}</a:t>
            </a:r>
            <a:endParaRPr sz="1418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198527" y="3593399"/>
            <a:ext cx="300214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dirty="0">
                <a:latin typeface="Arial MT"/>
                <a:cs typeface="Arial MT"/>
              </a:rPr>
              <a:t>…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864619" y="5884438"/>
            <a:ext cx="1021478" cy="90064"/>
          </a:xfrm>
          <a:custGeom>
            <a:avLst/>
            <a:gdLst/>
            <a:ahLst/>
            <a:cxnLst/>
            <a:rect l="l" t="t" r="r" b="b"/>
            <a:pathLst>
              <a:path w="864235" h="76200">
                <a:moveTo>
                  <a:pt x="787908" y="0"/>
                </a:moveTo>
                <a:lnTo>
                  <a:pt x="787908" y="76200"/>
                </a:lnTo>
                <a:lnTo>
                  <a:pt x="851408" y="44450"/>
                </a:lnTo>
                <a:lnTo>
                  <a:pt x="800608" y="44450"/>
                </a:lnTo>
                <a:lnTo>
                  <a:pt x="800608" y="31750"/>
                </a:lnTo>
                <a:lnTo>
                  <a:pt x="851408" y="31750"/>
                </a:lnTo>
                <a:lnTo>
                  <a:pt x="787908" y="0"/>
                </a:lnTo>
                <a:close/>
              </a:path>
              <a:path w="864235" h="76200">
                <a:moveTo>
                  <a:pt x="7879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87908" y="44450"/>
                </a:lnTo>
                <a:lnTo>
                  <a:pt x="787908" y="31750"/>
                </a:lnTo>
                <a:close/>
              </a:path>
              <a:path w="864235" h="76200">
                <a:moveTo>
                  <a:pt x="851408" y="31750"/>
                </a:moveTo>
                <a:lnTo>
                  <a:pt x="800608" y="31750"/>
                </a:lnTo>
                <a:lnTo>
                  <a:pt x="800608" y="44450"/>
                </a:lnTo>
                <a:lnTo>
                  <a:pt x="851408" y="44450"/>
                </a:lnTo>
                <a:lnTo>
                  <a:pt x="864108" y="38100"/>
                </a:lnTo>
                <a:lnTo>
                  <a:pt x="851408" y="3175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50" name="object 50"/>
          <p:cNvSpPr/>
          <p:nvPr/>
        </p:nvSpPr>
        <p:spPr>
          <a:xfrm>
            <a:off x="6601808" y="5876047"/>
            <a:ext cx="391029" cy="90064"/>
          </a:xfrm>
          <a:custGeom>
            <a:avLst/>
            <a:gdLst/>
            <a:ahLst/>
            <a:cxnLst/>
            <a:rect l="l" t="t" r="r" b="b"/>
            <a:pathLst>
              <a:path w="330835" h="76200">
                <a:moveTo>
                  <a:pt x="320345" y="31394"/>
                </a:moveTo>
                <a:lnTo>
                  <a:pt x="266700" y="31394"/>
                </a:lnTo>
                <a:lnTo>
                  <a:pt x="267081" y="44094"/>
                </a:lnTo>
                <a:lnTo>
                  <a:pt x="254296" y="44435"/>
                </a:lnTo>
                <a:lnTo>
                  <a:pt x="255142" y="76174"/>
                </a:lnTo>
                <a:lnTo>
                  <a:pt x="330326" y="36055"/>
                </a:lnTo>
                <a:lnTo>
                  <a:pt x="320345" y="31394"/>
                </a:lnTo>
                <a:close/>
              </a:path>
              <a:path w="330835" h="76200">
                <a:moveTo>
                  <a:pt x="253957" y="31734"/>
                </a:moveTo>
                <a:lnTo>
                  <a:pt x="0" y="38506"/>
                </a:lnTo>
                <a:lnTo>
                  <a:pt x="253" y="51206"/>
                </a:lnTo>
                <a:lnTo>
                  <a:pt x="254296" y="44435"/>
                </a:lnTo>
                <a:lnTo>
                  <a:pt x="253957" y="31734"/>
                </a:lnTo>
                <a:close/>
              </a:path>
              <a:path w="330835" h="76200">
                <a:moveTo>
                  <a:pt x="266700" y="31394"/>
                </a:moveTo>
                <a:lnTo>
                  <a:pt x="253957" y="31734"/>
                </a:lnTo>
                <a:lnTo>
                  <a:pt x="254296" y="44435"/>
                </a:lnTo>
                <a:lnTo>
                  <a:pt x="267081" y="44094"/>
                </a:lnTo>
                <a:lnTo>
                  <a:pt x="266700" y="31394"/>
                </a:lnTo>
                <a:close/>
              </a:path>
              <a:path w="330835" h="76200">
                <a:moveTo>
                  <a:pt x="253111" y="0"/>
                </a:moveTo>
                <a:lnTo>
                  <a:pt x="253957" y="31734"/>
                </a:lnTo>
                <a:lnTo>
                  <a:pt x="266700" y="31394"/>
                </a:lnTo>
                <a:lnTo>
                  <a:pt x="320345" y="31394"/>
                </a:lnTo>
                <a:lnTo>
                  <a:pt x="253111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0157" y="5738084"/>
            <a:ext cx="531377" cy="361157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091882" y="2811899"/>
            <a:ext cx="1485308" cy="2357430"/>
            <a:chOff x="4404995" y="1374647"/>
            <a:chExt cx="1256665" cy="1994535"/>
          </a:xfrm>
        </p:grpSpPr>
        <p:sp>
          <p:nvSpPr>
            <p:cNvPr id="53" name="object 53"/>
            <p:cNvSpPr/>
            <p:nvPr/>
          </p:nvSpPr>
          <p:spPr>
            <a:xfrm>
              <a:off x="4428363" y="1384172"/>
              <a:ext cx="1224280" cy="215900"/>
            </a:xfrm>
            <a:custGeom>
              <a:avLst/>
              <a:gdLst/>
              <a:ahLst/>
              <a:cxnLst/>
              <a:rect l="l" t="t" r="r" b="b"/>
              <a:pathLst>
                <a:path w="1224279" h="215900">
                  <a:moveTo>
                    <a:pt x="720090" y="108204"/>
                  </a:moveTo>
                  <a:lnTo>
                    <a:pt x="707390" y="101854"/>
                  </a:lnTo>
                  <a:lnTo>
                    <a:pt x="643890" y="70104"/>
                  </a:lnTo>
                  <a:lnTo>
                    <a:pt x="643890" y="101854"/>
                  </a:lnTo>
                  <a:lnTo>
                    <a:pt x="0" y="101854"/>
                  </a:lnTo>
                  <a:lnTo>
                    <a:pt x="0" y="114554"/>
                  </a:lnTo>
                  <a:lnTo>
                    <a:pt x="643890" y="114554"/>
                  </a:lnTo>
                  <a:lnTo>
                    <a:pt x="643890" y="146304"/>
                  </a:lnTo>
                  <a:lnTo>
                    <a:pt x="707390" y="114554"/>
                  </a:lnTo>
                  <a:lnTo>
                    <a:pt x="720090" y="108204"/>
                  </a:lnTo>
                  <a:close/>
                </a:path>
                <a:path w="1224279" h="215900">
                  <a:moveTo>
                    <a:pt x="1223772" y="107823"/>
                  </a:moveTo>
                  <a:lnTo>
                    <a:pt x="1115949" y="0"/>
                  </a:lnTo>
                  <a:lnTo>
                    <a:pt x="1115949" y="53975"/>
                  </a:lnTo>
                  <a:lnTo>
                    <a:pt x="720090" y="53975"/>
                  </a:lnTo>
                  <a:lnTo>
                    <a:pt x="720090" y="108204"/>
                  </a:lnTo>
                  <a:lnTo>
                    <a:pt x="720090" y="161798"/>
                  </a:lnTo>
                  <a:lnTo>
                    <a:pt x="1115949" y="161798"/>
                  </a:lnTo>
                  <a:lnTo>
                    <a:pt x="1115949" y="215646"/>
                  </a:lnTo>
                  <a:lnTo>
                    <a:pt x="1223772" y="107823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4" name="object 54"/>
            <p:cNvSpPr/>
            <p:nvPr/>
          </p:nvSpPr>
          <p:spPr>
            <a:xfrm>
              <a:off x="5148453" y="1384172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0" y="53975"/>
                  </a:moveTo>
                  <a:lnTo>
                    <a:pt x="395859" y="53975"/>
                  </a:lnTo>
                  <a:lnTo>
                    <a:pt x="395859" y="0"/>
                  </a:lnTo>
                  <a:lnTo>
                    <a:pt x="503682" y="107823"/>
                  </a:lnTo>
                  <a:lnTo>
                    <a:pt x="395859" y="215646"/>
                  </a:lnTo>
                  <a:lnTo>
                    <a:pt x="395859" y="161798"/>
                  </a:lnTo>
                  <a:lnTo>
                    <a:pt x="0" y="161798"/>
                  </a:lnTo>
                  <a:lnTo>
                    <a:pt x="0" y="53975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5" name="object 55"/>
            <p:cNvSpPr/>
            <p:nvPr/>
          </p:nvSpPr>
          <p:spPr>
            <a:xfrm>
              <a:off x="4413885" y="1816226"/>
              <a:ext cx="1224915" cy="215900"/>
            </a:xfrm>
            <a:custGeom>
              <a:avLst/>
              <a:gdLst/>
              <a:ahLst/>
              <a:cxnLst/>
              <a:rect l="l" t="t" r="r" b="b"/>
              <a:pathLst>
                <a:path w="1224914" h="215900">
                  <a:moveTo>
                    <a:pt x="720090" y="108204"/>
                  </a:moveTo>
                  <a:lnTo>
                    <a:pt x="707390" y="101854"/>
                  </a:lnTo>
                  <a:lnTo>
                    <a:pt x="643890" y="70104"/>
                  </a:lnTo>
                  <a:lnTo>
                    <a:pt x="643890" y="101854"/>
                  </a:lnTo>
                  <a:lnTo>
                    <a:pt x="0" y="101854"/>
                  </a:lnTo>
                  <a:lnTo>
                    <a:pt x="0" y="114554"/>
                  </a:lnTo>
                  <a:lnTo>
                    <a:pt x="643890" y="114554"/>
                  </a:lnTo>
                  <a:lnTo>
                    <a:pt x="643890" y="146304"/>
                  </a:lnTo>
                  <a:lnTo>
                    <a:pt x="707390" y="114554"/>
                  </a:lnTo>
                  <a:lnTo>
                    <a:pt x="720090" y="108204"/>
                  </a:lnTo>
                  <a:close/>
                </a:path>
                <a:path w="1224914" h="215900">
                  <a:moveTo>
                    <a:pt x="1224534" y="107823"/>
                  </a:moveTo>
                  <a:lnTo>
                    <a:pt x="1116711" y="0"/>
                  </a:lnTo>
                  <a:lnTo>
                    <a:pt x="1116711" y="53848"/>
                  </a:lnTo>
                  <a:lnTo>
                    <a:pt x="720090" y="53848"/>
                  </a:lnTo>
                  <a:lnTo>
                    <a:pt x="720090" y="108204"/>
                  </a:lnTo>
                  <a:lnTo>
                    <a:pt x="720090" y="161671"/>
                  </a:lnTo>
                  <a:lnTo>
                    <a:pt x="1116711" y="161671"/>
                  </a:lnTo>
                  <a:lnTo>
                    <a:pt x="1116711" y="215646"/>
                  </a:lnTo>
                  <a:lnTo>
                    <a:pt x="1224534" y="107823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6" name="object 56"/>
            <p:cNvSpPr/>
            <p:nvPr/>
          </p:nvSpPr>
          <p:spPr>
            <a:xfrm>
              <a:off x="5133975" y="1816226"/>
              <a:ext cx="504825" cy="215900"/>
            </a:xfrm>
            <a:custGeom>
              <a:avLst/>
              <a:gdLst/>
              <a:ahLst/>
              <a:cxnLst/>
              <a:rect l="l" t="t" r="r" b="b"/>
              <a:pathLst>
                <a:path w="504825" h="215900">
                  <a:moveTo>
                    <a:pt x="0" y="53848"/>
                  </a:moveTo>
                  <a:lnTo>
                    <a:pt x="396621" y="53848"/>
                  </a:lnTo>
                  <a:lnTo>
                    <a:pt x="396621" y="0"/>
                  </a:lnTo>
                  <a:lnTo>
                    <a:pt x="504444" y="107823"/>
                  </a:lnTo>
                  <a:lnTo>
                    <a:pt x="396621" y="215646"/>
                  </a:lnTo>
                  <a:lnTo>
                    <a:pt x="396621" y="161671"/>
                  </a:lnTo>
                  <a:lnTo>
                    <a:pt x="0" y="161671"/>
                  </a:lnTo>
                  <a:lnTo>
                    <a:pt x="0" y="53848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7" name="object 57"/>
            <p:cNvSpPr/>
            <p:nvPr/>
          </p:nvSpPr>
          <p:spPr>
            <a:xfrm>
              <a:off x="4410837" y="3143630"/>
              <a:ext cx="1224280" cy="215900"/>
            </a:xfrm>
            <a:custGeom>
              <a:avLst/>
              <a:gdLst/>
              <a:ahLst/>
              <a:cxnLst/>
              <a:rect l="l" t="t" r="r" b="b"/>
              <a:pathLst>
                <a:path w="1224279" h="215900">
                  <a:moveTo>
                    <a:pt x="720090" y="107442"/>
                  </a:moveTo>
                  <a:lnTo>
                    <a:pt x="707390" y="101092"/>
                  </a:lnTo>
                  <a:lnTo>
                    <a:pt x="643890" y="69342"/>
                  </a:lnTo>
                  <a:lnTo>
                    <a:pt x="643890" y="101092"/>
                  </a:lnTo>
                  <a:lnTo>
                    <a:pt x="0" y="101092"/>
                  </a:lnTo>
                  <a:lnTo>
                    <a:pt x="0" y="113792"/>
                  </a:lnTo>
                  <a:lnTo>
                    <a:pt x="643890" y="113792"/>
                  </a:lnTo>
                  <a:lnTo>
                    <a:pt x="643890" y="145542"/>
                  </a:lnTo>
                  <a:lnTo>
                    <a:pt x="707390" y="113792"/>
                  </a:lnTo>
                  <a:lnTo>
                    <a:pt x="720090" y="107442"/>
                  </a:lnTo>
                  <a:close/>
                </a:path>
                <a:path w="1224279" h="215900">
                  <a:moveTo>
                    <a:pt x="1223772" y="107823"/>
                  </a:moveTo>
                  <a:lnTo>
                    <a:pt x="1115949" y="0"/>
                  </a:lnTo>
                  <a:lnTo>
                    <a:pt x="1115949" y="53975"/>
                  </a:lnTo>
                  <a:lnTo>
                    <a:pt x="720090" y="53975"/>
                  </a:lnTo>
                  <a:lnTo>
                    <a:pt x="720090" y="107442"/>
                  </a:lnTo>
                  <a:lnTo>
                    <a:pt x="720090" y="161798"/>
                  </a:lnTo>
                  <a:lnTo>
                    <a:pt x="1115949" y="161798"/>
                  </a:lnTo>
                  <a:lnTo>
                    <a:pt x="1115949" y="215646"/>
                  </a:lnTo>
                  <a:lnTo>
                    <a:pt x="1223772" y="107823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8" name="object 58"/>
            <p:cNvSpPr/>
            <p:nvPr/>
          </p:nvSpPr>
          <p:spPr>
            <a:xfrm>
              <a:off x="5130927" y="3143630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0" y="53975"/>
                  </a:moveTo>
                  <a:lnTo>
                    <a:pt x="395859" y="53975"/>
                  </a:lnTo>
                  <a:lnTo>
                    <a:pt x="395859" y="0"/>
                  </a:lnTo>
                  <a:lnTo>
                    <a:pt x="503682" y="107823"/>
                  </a:lnTo>
                  <a:lnTo>
                    <a:pt x="395859" y="215645"/>
                  </a:lnTo>
                  <a:lnTo>
                    <a:pt x="395859" y="161798"/>
                  </a:lnTo>
                  <a:lnTo>
                    <a:pt x="0" y="161798"/>
                  </a:lnTo>
                  <a:lnTo>
                    <a:pt x="0" y="53975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9" name="object 59"/>
            <p:cNvSpPr/>
            <p:nvPr/>
          </p:nvSpPr>
          <p:spPr>
            <a:xfrm>
              <a:off x="4404995" y="1486915"/>
              <a:ext cx="749300" cy="1768475"/>
            </a:xfrm>
            <a:custGeom>
              <a:avLst/>
              <a:gdLst/>
              <a:ahLst/>
              <a:cxnLst/>
              <a:rect l="l" t="t" r="r" b="b"/>
              <a:pathLst>
                <a:path w="749300" h="1768475">
                  <a:moveTo>
                    <a:pt x="749173" y="90424"/>
                  </a:moveTo>
                  <a:lnTo>
                    <a:pt x="747229" y="61595"/>
                  </a:lnTo>
                  <a:lnTo>
                    <a:pt x="743458" y="5461"/>
                  </a:lnTo>
                  <a:lnTo>
                    <a:pt x="743165" y="5715"/>
                  </a:lnTo>
                  <a:lnTo>
                    <a:pt x="743331" y="5461"/>
                  </a:lnTo>
                  <a:lnTo>
                    <a:pt x="708215" y="7886"/>
                  </a:lnTo>
                  <a:lnTo>
                    <a:pt x="708215" y="73253"/>
                  </a:lnTo>
                  <a:lnTo>
                    <a:pt x="593445" y="346976"/>
                  </a:lnTo>
                  <a:lnTo>
                    <a:pt x="588429" y="343916"/>
                  </a:lnTo>
                  <a:lnTo>
                    <a:pt x="588429" y="358940"/>
                  </a:lnTo>
                  <a:lnTo>
                    <a:pt x="374751" y="868553"/>
                  </a:lnTo>
                  <a:lnTo>
                    <a:pt x="367792" y="851128"/>
                  </a:lnTo>
                  <a:lnTo>
                    <a:pt x="367792" y="885151"/>
                  </a:lnTo>
                  <a:lnTo>
                    <a:pt x="319747" y="999744"/>
                  </a:lnTo>
                  <a:lnTo>
                    <a:pt x="17373" y="439851"/>
                  </a:lnTo>
                  <a:lnTo>
                    <a:pt x="157162" y="357632"/>
                  </a:lnTo>
                  <a:lnTo>
                    <a:pt x="367792" y="885151"/>
                  </a:lnTo>
                  <a:lnTo>
                    <a:pt x="367792" y="851128"/>
                  </a:lnTo>
                  <a:lnTo>
                    <a:pt x="168173" y="351155"/>
                  </a:lnTo>
                  <a:lnTo>
                    <a:pt x="376034" y="228904"/>
                  </a:lnTo>
                  <a:lnTo>
                    <a:pt x="588429" y="358940"/>
                  </a:lnTo>
                  <a:lnTo>
                    <a:pt x="588429" y="343916"/>
                  </a:lnTo>
                  <a:lnTo>
                    <a:pt x="388531" y="221538"/>
                  </a:lnTo>
                  <a:lnTo>
                    <a:pt x="680872" y="49593"/>
                  </a:lnTo>
                  <a:lnTo>
                    <a:pt x="684657" y="56045"/>
                  </a:lnTo>
                  <a:lnTo>
                    <a:pt x="678942" y="60960"/>
                  </a:lnTo>
                  <a:lnTo>
                    <a:pt x="690384" y="65773"/>
                  </a:lnTo>
                  <a:lnTo>
                    <a:pt x="696976" y="76962"/>
                  </a:lnTo>
                  <a:lnTo>
                    <a:pt x="701268" y="70345"/>
                  </a:lnTo>
                  <a:lnTo>
                    <a:pt x="708215" y="73253"/>
                  </a:lnTo>
                  <a:lnTo>
                    <a:pt x="708215" y="7886"/>
                  </a:lnTo>
                  <a:lnTo>
                    <a:pt x="658368" y="11303"/>
                  </a:lnTo>
                  <a:lnTo>
                    <a:pt x="674408" y="38608"/>
                  </a:lnTo>
                  <a:lnTo>
                    <a:pt x="376262" y="214033"/>
                  </a:lnTo>
                  <a:lnTo>
                    <a:pt x="363766" y="206387"/>
                  </a:lnTo>
                  <a:lnTo>
                    <a:pt x="363766" y="221386"/>
                  </a:lnTo>
                  <a:lnTo>
                    <a:pt x="163423" y="339267"/>
                  </a:lnTo>
                  <a:lnTo>
                    <a:pt x="36322" y="20891"/>
                  </a:lnTo>
                  <a:lnTo>
                    <a:pt x="363766" y="221386"/>
                  </a:lnTo>
                  <a:lnTo>
                    <a:pt x="363766" y="206387"/>
                  </a:lnTo>
                  <a:lnTo>
                    <a:pt x="26670" y="0"/>
                  </a:lnTo>
                  <a:lnTo>
                    <a:pt x="23368" y="5461"/>
                  </a:lnTo>
                  <a:lnTo>
                    <a:pt x="17526" y="7874"/>
                  </a:lnTo>
                  <a:lnTo>
                    <a:pt x="152412" y="345744"/>
                  </a:lnTo>
                  <a:lnTo>
                    <a:pt x="5715" y="432054"/>
                  </a:lnTo>
                  <a:lnTo>
                    <a:pt x="8890" y="437515"/>
                  </a:lnTo>
                  <a:lnTo>
                    <a:pt x="3302" y="440563"/>
                  </a:lnTo>
                  <a:lnTo>
                    <a:pt x="313436" y="1014793"/>
                  </a:lnTo>
                  <a:lnTo>
                    <a:pt x="0" y="1762379"/>
                  </a:lnTo>
                  <a:lnTo>
                    <a:pt x="5308" y="1764639"/>
                  </a:lnTo>
                  <a:lnTo>
                    <a:pt x="11430" y="1767967"/>
                  </a:lnTo>
                  <a:lnTo>
                    <a:pt x="367385" y="1114691"/>
                  </a:lnTo>
                  <a:lnTo>
                    <a:pt x="683399" y="1699806"/>
                  </a:lnTo>
                  <a:lnTo>
                    <a:pt x="662178" y="1708277"/>
                  </a:lnTo>
                  <a:lnTo>
                    <a:pt x="665149" y="1710931"/>
                  </a:lnTo>
                  <a:lnTo>
                    <a:pt x="655955" y="1715897"/>
                  </a:lnTo>
                  <a:lnTo>
                    <a:pt x="725678" y="1764919"/>
                  </a:lnTo>
                  <a:lnTo>
                    <a:pt x="725805" y="1764919"/>
                  </a:lnTo>
                  <a:lnTo>
                    <a:pt x="730631" y="1708277"/>
                  </a:lnTo>
                  <a:lnTo>
                    <a:pt x="733044" y="1679956"/>
                  </a:lnTo>
                  <a:lnTo>
                    <a:pt x="723138" y="1683918"/>
                  </a:lnTo>
                  <a:lnTo>
                    <a:pt x="723011" y="1679702"/>
                  </a:lnTo>
                  <a:lnTo>
                    <a:pt x="702932" y="1690547"/>
                  </a:lnTo>
                  <a:lnTo>
                    <a:pt x="679640" y="1632216"/>
                  </a:lnTo>
                  <a:lnTo>
                    <a:pt x="679640" y="1666163"/>
                  </a:lnTo>
                  <a:lnTo>
                    <a:pt x="374637" y="1101382"/>
                  </a:lnTo>
                  <a:lnTo>
                    <a:pt x="420509" y="1017193"/>
                  </a:lnTo>
                  <a:lnTo>
                    <a:pt x="679640" y="1666163"/>
                  </a:lnTo>
                  <a:lnTo>
                    <a:pt x="679640" y="1632216"/>
                  </a:lnTo>
                  <a:lnTo>
                    <a:pt x="428358" y="1002804"/>
                  </a:lnTo>
                  <a:lnTo>
                    <a:pt x="698284" y="507415"/>
                  </a:lnTo>
                  <a:lnTo>
                    <a:pt x="726186" y="522605"/>
                  </a:lnTo>
                  <a:lnTo>
                    <a:pt x="727290" y="490220"/>
                  </a:lnTo>
                  <a:lnTo>
                    <a:pt x="729107" y="437515"/>
                  </a:lnTo>
                  <a:lnTo>
                    <a:pt x="659257" y="486156"/>
                  </a:lnTo>
                  <a:lnTo>
                    <a:pt x="687108" y="501332"/>
                  </a:lnTo>
                  <a:lnTo>
                    <a:pt x="422224" y="987450"/>
                  </a:lnTo>
                  <a:lnTo>
                    <a:pt x="414388" y="967828"/>
                  </a:lnTo>
                  <a:lnTo>
                    <a:pt x="414388" y="1001839"/>
                  </a:lnTo>
                  <a:lnTo>
                    <a:pt x="367423" y="1088034"/>
                  </a:lnTo>
                  <a:lnTo>
                    <a:pt x="360172" y="1074610"/>
                  </a:lnTo>
                  <a:lnTo>
                    <a:pt x="360172" y="1101331"/>
                  </a:lnTo>
                  <a:lnTo>
                    <a:pt x="59753" y="1652676"/>
                  </a:lnTo>
                  <a:lnTo>
                    <a:pt x="321170" y="1029119"/>
                  </a:lnTo>
                  <a:lnTo>
                    <a:pt x="360172" y="1101331"/>
                  </a:lnTo>
                  <a:lnTo>
                    <a:pt x="360172" y="1074610"/>
                  </a:lnTo>
                  <a:lnTo>
                    <a:pt x="327482" y="1014082"/>
                  </a:lnTo>
                  <a:lnTo>
                    <a:pt x="374497" y="901941"/>
                  </a:lnTo>
                  <a:lnTo>
                    <a:pt x="414388" y="1001839"/>
                  </a:lnTo>
                  <a:lnTo>
                    <a:pt x="414388" y="967828"/>
                  </a:lnTo>
                  <a:lnTo>
                    <a:pt x="381457" y="885342"/>
                  </a:lnTo>
                  <a:lnTo>
                    <a:pt x="599351" y="365620"/>
                  </a:lnTo>
                  <a:lnTo>
                    <a:pt x="660793" y="403237"/>
                  </a:lnTo>
                  <a:lnTo>
                    <a:pt x="644271" y="430276"/>
                  </a:lnTo>
                  <a:lnTo>
                    <a:pt x="729107" y="437515"/>
                  </a:lnTo>
                  <a:lnTo>
                    <a:pt x="711822" y="409829"/>
                  </a:lnTo>
                  <a:lnTo>
                    <a:pt x="684022" y="365252"/>
                  </a:lnTo>
                  <a:lnTo>
                    <a:pt x="667486" y="392290"/>
                  </a:lnTo>
                  <a:lnTo>
                    <a:pt x="604367" y="353656"/>
                  </a:lnTo>
                  <a:lnTo>
                    <a:pt x="719874" y="78143"/>
                  </a:lnTo>
                  <a:lnTo>
                    <a:pt x="749173" y="90424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5837057" y="2238835"/>
            <a:ext cx="322730" cy="269084"/>
          </a:xfrm>
          <a:prstGeom prst="rect">
            <a:avLst/>
          </a:prstGeom>
        </p:spPr>
        <p:txBody>
          <a:bodyPr vert="horz" wrap="square" lIns="0" tIns="14260" rIns="0" bIns="0" rtlCol="0">
            <a:spAutoFit/>
          </a:bodyPr>
          <a:lstStyle/>
          <a:p>
            <a:pPr marL="15010">
              <a:spcBef>
                <a:spcPts val="112"/>
              </a:spcBef>
            </a:pPr>
            <a:r>
              <a:rPr sz="1655" spc="-6" dirty="0">
                <a:latin typeface="Arial MT"/>
                <a:cs typeface="Arial MT"/>
              </a:rPr>
              <a:t>a-c</a:t>
            </a:r>
            <a:endParaRPr sz="1655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27751" y="2723380"/>
            <a:ext cx="322730" cy="269084"/>
          </a:xfrm>
          <a:prstGeom prst="rect">
            <a:avLst/>
          </a:prstGeom>
        </p:spPr>
        <p:txBody>
          <a:bodyPr vert="horz" wrap="square" lIns="0" tIns="14260" rIns="0" bIns="0" rtlCol="0">
            <a:spAutoFit/>
          </a:bodyPr>
          <a:lstStyle/>
          <a:p>
            <a:pPr marL="15010">
              <a:spcBef>
                <a:spcPts val="112"/>
              </a:spcBef>
            </a:pPr>
            <a:r>
              <a:rPr sz="1655" spc="-6" dirty="0">
                <a:latin typeface="Arial MT"/>
                <a:cs typeface="Arial MT"/>
              </a:rPr>
              <a:t>c-h</a:t>
            </a:r>
            <a:endParaRPr sz="1655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837058" y="4282391"/>
            <a:ext cx="310721" cy="269843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1655" dirty="0">
                <a:latin typeface="Arial MT"/>
                <a:cs typeface="Arial MT"/>
              </a:rPr>
              <a:t>x-z</a:t>
            </a:r>
            <a:endParaRPr sz="1655">
              <a:latin typeface="Arial MT"/>
              <a:cs typeface="Arial MT"/>
            </a:endParaRPr>
          </a:p>
        </p:txBody>
      </p:sp>
      <p:pic>
        <p:nvPicPr>
          <p:cNvPr id="63" name="object 6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3535" y="5705661"/>
            <a:ext cx="531379" cy="361157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4158967" y="5662431"/>
            <a:ext cx="618441" cy="448820"/>
            <a:chOff x="3615690" y="3786378"/>
            <a:chExt cx="523240" cy="379730"/>
          </a:xfrm>
        </p:grpSpPr>
        <p:sp>
          <p:nvSpPr>
            <p:cNvPr id="65" name="object 65"/>
            <p:cNvSpPr/>
            <p:nvPr/>
          </p:nvSpPr>
          <p:spPr>
            <a:xfrm>
              <a:off x="3625215" y="3840988"/>
              <a:ext cx="504190" cy="315595"/>
            </a:xfrm>
            <a:custGeom>
              <a:avLst/>
              <a:gdLst/>
              <a:ahLst/>
              <a:cxnLst/>
              <a:rect l="l" t="t" r="r" b="b"/>
              <a:pathLst>
                <a:path w="504189" h="315595">
                  <a:moveTo>
                    <a:pt x="503682" y="0"/>
                  </a:moveTo>
                  <a:lnTo>
                    <a:pt x="455084" y="26600"/>
                  </a:lnTo>
                  <a:lnTo>
                    <a:pt x="400565" y="36342"/>
                  </a:lnTo>
                  <a:lnTo>
                    <a:pt x="331433" y="42728"/>
                  </a:lnTo>
                  <a:lnTo>
                    <a:pt x="251840" y="45021"/>
                  </a:lnTo>
                  <a:lnTo>
                    <a:pt x="172248" y="42728"/>
                  </a:lnTo>
                  <a:lnTo>
                    <a:pt x="103116" y="36342"/>
                  </a:lnTo>
                  <a:lnTo>
                    <a:pt x="48597" y="26600"/>
                  </a:lnTo>
                  <a:lnTo>
                    <a:pt x="12841" y="14240"/>
                  </a:lnTo>
                  <a:lnTo>
                    <a:pt x="0" y="0"/>
                  </a:lnTo>
                  <a:lnTo>
                    <a:pt x="0" y="270281"/>
                  </a:lnTo>
                  <a:lnTo>
                    <a:pt x="48597" y="296895"/>
                  </a:lnTo>
                  <a:lnTo>
                    <a:pt x="103116" y="306648"/>
                  </a:lnTo>
                  <a:lnTo>
                    <a:pt x="172248" y="313044"/>
                  </a:lnTo>
                  <a:lnTo>
                    <a:pt x="251840" y="315341"/>
                  </a:lnTo>
                  <a:lnTo>
                    <a:pt x="331433" y="313044"/>
                  </a:lnTo>
                  <a:lnTo>
                    <a:pt x="400565" y="306648"/>
                  </a:lnTo>
                  <a:lnTo>
                    <a:pt x="455084" y="296895"/>
                  </a:lnTo>
                  <a:lnTo>
                    <a:pt x="490840" y="284526"/>
                  </a:lnTo>
                  <a:lnTo>
                    <a:pt x="503682" y="270281"/>
                  </a:lnTo>
                  <a:lnTo>
                    <a:pt x="503682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66" name="object 66"/>
            <p:cNvSpPr/>
            <p:nvPr/>
          </p:nvSpPr>
          <p:spPr>
            <a:xfrm>
              <a:off x="3625215" y="3795903"/>
              <a:ext cx="504190" cy="90170"/>
            </a:xfrm>
            <a:custGeom>
              <a:avLst/>
              <a:gdLst/>
              <a:ahLst/>
              <a:cxnLst/>
              <a:rect l="l" t="t" r="r" b="b"/>
              <a:pathLst>
                <a:path w="504189" h="90170">
                  <a:moveTo>
                    <a:pt x="251840" y="0"/>
                  </a:moveTo>
                  <a:lnTo>
                    <a:pt x="172248" y="2299"/>
                  </a:lnTo>
                  <a:lnTo>
                    <a:pt x="103116" y="8701"/>
                  </a:lnTo>
                  <a:lnTo>
                    <a:pt x="48597" y="18461"/>
                  </a:lnTo>
                  <a:lnTo>
                    <a:pt x="0" y="45085"/>
                  </a:lnTo>
                  <a:lnTo>
                    <a:pt x="12841" y="59325"/>
                  </a:lnTo>
                  <a:lnTo>
                    <a:pt x="48597" y="71685"/>
                  </a:lnTo>
                  <a:lnTo>
                    <a:pt x="103116" y="81427"/>
                  </a:lnTo>
                  <a:lnTo>
                    <a:pt x="172248" y="87813"/>
                  </a:lnTo>
                  <a:lnTo>
                    <a:pt x="251840" y="90106"/>
                  </a:lnTo>
                  <a:lnTo>
                    <a:pt x="331433" y="87813"/>
                  </a:lnTo>
                  <a:lnTo>
                    <a:pt x="400565" y="81427"/>
                  </a:lnTo>
                  <a:lnTo>
                    <a:pt x="455084" y="71685"/>
                  </a:lnTo>
                  <a:lnTo>
                    <a:pt x="490840" y="59325"/>
                  </a:lnTo>
                  <a:lnTo>
                    <a:pt x="503682" y="45085"/>
                  </a:lnTo>
                  <a:lnTo>
                    <a:pt x="490840" y="30837"/>
                  </a:lnTo>
                  <a:lnTo>
                    <a:pt x="455084" y="18461"/>
                  </a:lnTo>
                  <a:lnTo>
                    <a:pt x="400565" y="8701"/>
                  </a:lnTo>
                  <a:lnTo>
                    <a:pt x="331433" y="2299"/>
                  </a:lnTo>
                  <a:lnTo>
                    <a:pt x="251840" y="0"/>
                  </a:lnTo>
                  <a:close/>
                </a:path>
              </a:pathLst>
            </a:custGeom>
            <a:solidFill>
              <a:srgbClr val="97C587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67" name="object 67"/>
            <p:cNvSpPr/>
            <p:nvPr/>
          </p:nvSpPr>
          <p:spPr>
            <a:xfrm>
              <a:off x="3625215" y="3795903"/>
              <a:ext cx="504190" cy="360680"/>
            </a:xfrm>
            <a:custGeom>
              <a:avLst/>
              <a:gdLst/>
              <a:ahLst/>
              <a:cxnLst/>
              <a:rect l="l" t="t" r="r" b="b"/>
              <a:pathLst>
                <a:path w="504189" h="360679">
                  <a:moveTo>
                    <a:pt x="503682" y="45085"/>
                  </a:moveTo>
                  <a:lnTo>
                    <a:pt x="455084" y="71685"/>
                  </a:lnTo>
                  <a:lnTo>
                    <a:pt x="400565" y="81427"/>
                  </a:lnTo>
                  <a:lnTo>
                    <a:pt x="331433" y="87813"/>
                  </a:lnTo>
                  <a:lnTo>
                    <a:pt x="251840" y="90106"/>
                  </a:lnTo>
                  <a:lnTo>
                    <a:pt x="172248" y="87813"/>
                  </a:lnTo>
                  <a:lnTo>
                    <a:pt x="103116" y="81427"/>
                  </a:lnTo>
                  <a:lnTo>
                    <a:pt x="48597" y="71685"/>
                  </a:lnTo>
                  <a:lnTo>
                    <a:pt x="12841" y="59325"/>
                  </a:lnTo>
                  <a:lnTo>
                    <a:pt x="0" y="45085"/>
                  </a:lnTo>
                  <a:lnTo>
                    <a:pt x="12841" y="30837"/>
                  </a:lnTo>
                  <a:lnTo>
                    <a:pt x="48597" y="18461"/>
                  </a:lnTo>
                  <a:lnTo>
                    <a:pt x="103116" y="8701"/>
                  </a:lnTo>
                  <a:lnTo>
                    <a:pt x="172248" y="2299"/>
                  </a:lnTo>
                  <a:lnTo>
                    <a:pt x="251840" y="0"/>
                  </a:lnTo>
                  <a:lnTo>
                    <a:pt x="331433" y="2299"/>
                  </a:lnTo>
                  <a:lnTo>
                    <a:pt x="400565" y="8701"/>
                  </a:lnTo>
                  <a:lnTo>
                    <a:pt x="455084" y="18461"/>
                  </a:lnTo>
                  <a:lnTo>
                    <a:pt x="490840" y="30837"/>
                  </a:lnTo>
                  <a:lnTo>
                    <a:pt x="503682" y="45085"/>
                  </a:lnTo>
                  <a:close/>
                </a:path>
                <a:path w="504189" h="360679">
                  <a:moveTo>
                    <a:pt x="503682" y="45085"/>
                  </a:moveTo>
                  <a:lnTo>
                    <a:pt x="503682" y="315366"/>
                  </a:lnTo>
                  <a:lnTo>
                    <a:pt x="490840" y="329611"/>
                  </a:lnTo>
                  <a:lnTo>
                    <a:pt x="455084" y="341980"/>
                  </a:lnTo>
                  <a:lnTo>
                    <a:pt x="400565" y="351733"/>
                  </a:lnTo>
                  <a:lnTo>
                    <a:pt x="331433" y="358129"/>
                  </a:lnTo>
                  <a:lnTo>
                    <a:pt x="251840" y="360426"/>
                  </a:lnTo>
                  <a:lnTo>
                    <a:pt x="172248" y="358129"/>
                  </a:lnTo>
                  <a:lnTo>
                    <a:pt x="103116" y="351733"/>
                  </a:lnTo>
                  <a:lnTo>
                    <a:pt x="48597" y="341980"/>
                  </a:lnTo>
                  <a:lnTo>
                    <a:pt x="12841" y="329611"/>
                  </a:lnTo>
                  <a:lnTo>
                    <a:pt x="0" y="315366"/>
                  </a:lnTo>
                  <a:lnTo>
                    <a:pt x="0" y="45085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68" name="object 68"/>
          <p:cNvSpPr/>
          <p:nvPr/>
        </p:nvSpPr>
        <p:spPr>
          <a:xfrm>
            <a:off x="3673071" y="5884438"/>
            <a:ext cx="425553" cy="90064"/>
          </a:xfrm>
          <a:custGeom>
            <a:avLst/>
            <a:gdLst/>
            <a:ahLst/>
            <a:cxnLst/>
            <a:rect l="l" t="t" r="r" b="b"/>
            <a:pathLst>
              <a:path w="360045" h="76200">
                <a:moveTo>
                  <a:pt x="283844" y="0"/>
                </a:moveTo>
                <a:lnTo>
                  <a:pt x="283844" y="76200"/>
                </a:lnTo>
                <a:lnTo>
                  <a:pt x="347344" y="44450"/>
                </a:lnTo>
                <a:lnTo>
                  <a:pt x="296544" y="44450"/>
                </a:lnTo>
                <a:lnTo>
                  <a:pt x="296544" y="31750"/>
                </a:lnTo>
                <a:lnTo>
                  <a:pt x="347344" y="31750"/>
                </a:lnTo>
                <a:lnTo>
                  <a:pt x="283844" y="0"/>
                </a:lnTo>
                <a:close/>
              </a:path>
              <a:path w="360045" h="76200">
                <a:moveTo>
                  <a:pt x="28384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83844" y="44450"/>
                </a:lnTo>
                <a:lnTo>
                  <a:pt x="283844" y="31750"/>
                </a:lnTo>
                <a:close/>
              </a:path>
              <a:path w="360045" h="76200">
                <a:moveTo>
                  <a:pt x="347344" y="31750"/>
                </a:moveTo>
                <a:lnTo>
                  <a:pt x="296544" y="31750"/>
                </a:lnTo>
                <a:lnTo>
                  <a:pt x="296544" y="44450"/>
                </a:lnTo>
                <a:lnTo>
                  <a:pt x="347344" y="44450"/>
                </a:lnTo>
                <a:lnTo>
                  <a:pt x="360044" y="38100"/>
                </a:lnTo>
                <a:lnTo>
                  <a:pt x="347344" y="3175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grpSp>
        <p:nvGrpSpPr>
          <p:cNvPr id="69" name="object 69"/>
          <p:cNvGrpSpPr/>
          <p:nvPr/>
        </p:nvGrpSpPr>
        <p:grpSpPr>
          <a:xfrm>
            <a:off x="3902480" y="2330701"/>
            <a:ext cx="1343457" cy="1043994"/>
            <a:chOff x="3301746" y="1266444"/>
            <a:chExt cx="1136650" cy="883285"/>
          </a:xfrm>
        </p:grpSpPr>
        <p:sp>
          <p:nvSpPr>
            <p:cNvPr id="70" name="object 70"/>
            <p:cNvSpPr/>
            <p:nvPr/>
          </p:nvSpPr>
          <p:spPr>
            <a:xfrm>
              <a:off x="3325749" y="1275969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3"/>
                  </a:lnTo>
                  <a:lnTo>
                    <a:pt x="1030604" y="432053"/>
                  </a:lnTo>
                  <a:lnTo>
                    <a:pt x="1102614" y="360044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1" name="object 71"/>
            <p:cNvSpPr/>
            <p:nvPr/>
          </p:nvSpPr>
          <p:spPr>
            <a:xfrm>
              <a:off x="4356354" y="1636014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009" y="0"/>
                  </a:moveTo>
                  <a:lnTo>
                    <a:pt x="14350" y="14350"/>
                  </a:lnTo>
                  <a:lnTo>
                    <a:pt x="0" y="72009"/>
                  </a:lnTo>
                  <a:lnTo>
                    <a:pt x="72009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2" name="object 72"/>
            <p:cNvSpPr/>
            <p:nvPr/>
          </p:nvSpPr>
          <p:spPr>
            <a:xfrm>
              <a:off x="3325749" y="1275969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4" y="432053"/>
                  </a:moveTo>
                  <a:lnTo>
                    <a:pt x="1044955" y="374395"/>
                  </a:lnTo>
                  <a:lnTo>
                    <a:pt x="1102614" y="360044"/>
                  </a:lnTo>
                  <a:lnTo>
                    <a:pt x="1030604" y="432053"/>
                  </a:lnTo>
                  <a:lnTo>
                    <a:pt x="0" y="432053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4"/>
                  </a:lnTo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3" name="object 73"/>
            <p:cNvSpPr/>
            <p:nvPr/>
          </p:nvSpPr>
          <p:spPr>
            <a:xfrm>
              <a:off x="3311271" y="1708023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3"/>
                  </a:lnTo>
                  <a:lnTo>
                    <a:pt x="1030604" y="432053"/>
                  </a:lnTo>
                  <a:lnTo>
                    <a:pt x="1102614" y="360044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4" name="object 74"/>
            <p:cNvSpPr/>
            <p:nvPr/>
          </p:nvSpPr>
          <p:spPr>
            <a:xfrm>
              <a:off x="4341876" y="206806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009" y="0"/>
                  </a:moveTo>
                  <a:lnTo>
                    <a:pt x="14350" y="14350"/>
                  </a:lnTo>
                  <a:lnTo>
                    <a:pt x="0" y="72008"/>
                  </a:lnTo>
                  <a:lnTo>
                    <a:pt x="72009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5" name="object 75"/>
            <p:cNvSpPr/>
            <p:nvPr/>
          </p:nvSpPr>
          <p:spPr>
            <a:xfrm>
              <a:off x="3311271" y="1708023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4" y="432053"/>
                  </a:moveTo>
                  <a:lnTo>
                    <a:pt x="1044955" y="374395"/>
                  </a:lnTo>
                  <a:lnTo>
                    <a:pt x="1102614" y="360044"/>
                  </a:lnTo>
                  <a:lnTo>
                    <a:pt x="1030604" y="432053"/>
                  </a:lnTo>
                  <a:lnTo>
                    <a:pt x="0" y="432053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4"/>
                  </a:lnTo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3924801" y="2373302"/>
            <a:ext cx="1074015" cy="964905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26268">
              <a:spcBef>
                <a:spcPts val="118"/>
              </a:spcBef>
            </a:pPr>
            <a:r>
              <a:rPr sz="1418" spc="-6" dirty="0">
                <a:latin typeface="Arial MT"/>
                <a:cs typeface="Arial MT"/>
              </a:rPr>
              <a:t>{En:</a:t>
            </a:r>
            <a:r>
              <a:rPr sz="1418" spc="-30" dirty="0">
                <a:latin typeface="Arial MT"/>
                <a:cs typeface="Arial MT"/>
              </a:rPr>
              <a:t> </a:t>
            </a:r>
            <a:r>
              <a:rPr sz="1418" dirty="0">
                <a:latin typeface="Arial MT"/>
                <a:cs typeface="Arial MT"/>
              </a:rPr>
              <a:t>1,</a:t>
            </a:r>
            <a:r>
              <a:rPr sz="1418" spc="-30" dirty="0">
                <a:latin typeface="Arial MT"/>
                <a:cs typeface="Arial MT"/>
              </a:rPr>
              <a:t> </a:t>
            </a:r>
            <a:r>
              <a:rPr sz="1418" dirty="0">
                <a:latin typeface="Arial MT"/>
                <a:cs typeface="Arial MT"/>
              </a:rPr>
              <a:t>un:</a:t>
            </a:r>
            <a:r>
              <a:rPr sz="1418" spc="-41" dirty="0">
                <a:latin typeface="Arial MT"/>
                <a:cs typeface="Arial MT"/>
              </a:rPr>
              <a:t> </a:t>
            </a:r>
            <a:r>
              <a:rPr sz="1418" dirty="0">
                <a:latin typeface="Arial MT"/>
                <a:cs typeface="Arial MT"/>
              </a:rPr>
              <a:t>1,</a:t>
            </a:r>
            <a:endParaRPr sz="1418">
              <a:latin typeface="Arial MT"/>
              <a:cs typeface="Arial MT"/>
            </a:endParaRPr>
          </a:p>
          <a:p>
            <a:pPr marL="122333">
              <a:spcBef>
                <a:spcPts val="6"/>
              </a:spcBef>
            </a:pPr>
            <a:r>
              <a:rPr sz="1418" spc="-6" dirty="0">
                <a:latin typeface="Arial MT"/>
                <a:cs typeface="Arial MT"/>
              </a:rPr>
              <a:t>lugar:</a:t>
            </a:r>
            <a:r>
              <a:rPr sz="1418" spc="-65" dirty="0">
                <a:latin typeface="Arial MT"/>
                <a:cs typeface="Arial MT"/>
              </a:rPr>
              <a:t> </a:t>
            </a:r>
            <a:r>
              <a:rPr sz="1418" spc="-6" dirty="0">
                <a:latin typeface="Arial MT"/>
                <a:cs typeface="Arial MT"/>
              </a:rPr>
              <a:t>1…}</a:t>
            </a:r>
            <a:endParaRPr sz="1418">
              <a:latin typeface="Arial MT"/>
              <a:cs typeface="Arial MT"/>
            </a:endParaRPr>
          </a:p>
          <a:p>
            <a:pPr marL="29270">
              <a:spcBef>
                <a:spcPts val="615"/>
              </a:spcBef>
            </a:pPr>
            <a:r>
              <a:rPr sz="1418" dirty="0">
                <a:latin typeface="Arial MT"/>
                <a:cs typeface="Arial MT"/>
              </a:rPr>
              <a:t>{de:</a:t>
            </a:r>
            <a:r>
              <a:rPr sz="1418" spc="-59" dirty="0">
                <a:latin typeface="Arial MT"/>
                <a:cs typeface="Arial MT"/>
              </a:rPr>
              <a:t> </a:t>
            </a:r>
            <a:r>
              <a:rPr sz="1418" spc="-6" dirty="0">
                <a:latin typeface="Arial MT"/>
                <a:cs typeface="Arial MT"/>
              </a:rPr>
              <a:t>1,</a:t>
            </a:r>
            <a:r>
              <a:rPr sz="1418" spc="-53" dirty="0">
                <a:latin typeface="Arial MT"/>
                <a:cs typeface="Arial MT"/>
              </a:rPr>
              <a:t> </a:t>
            </a:r>
            <a:r>
              <a:rPr sz="1418" dirty="0">
                <a:latin typeface="Arial MT"/>
                <a:cs typeface="Arial MT"/>
              </a:rPr>
              <a:t>cuyo:</a:t>
            </a:r>
            <a:endParaRPr sz="1418">
              <a:latin typeface="Arial MT"/>
              <a:cs typeface="Arial MT"/>
            </a:endParaRPr>
          </a:p>
          <a:p>
            <a:pPr marL="15010"/>
            <a:r>
              <a:rPr sz="1418" dirty="0">
                <a:latin typeface="Arial MT"/>
                <a:cs typeface="Arial MT"/>
              </a:rPr>
              <a:t>1,</a:t>
            </a:r>
            <a:r>
              <a:rPr sz="1418" spc="-71" dirty="0">
                <a:latin typeface="Arial MT"/>
                <a:cs typeface="Arial MT"/>
              </a:rPr>
              <a:t> </a:t>
            </a:r>
            <a:r>
              <a:rPr sz="1418" spc="-6" dirty="0">
                <a:latin typeface="Arial MT"/>
                <a:cs typeface="Arial MT"/>
              </a:rPr>
              <a:t>nombre:1}</a:t>
            </a:r>
            <a:endParaRPr sz="1418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892663" y="4955426"/>
            <a:ext cx="618441" cy="277698"/>
            <a:chOff x="2544317" y="3188207"/>
            <a:chExt cx="523240" cy="234950"/>
          </a:xfrm>
        </p:grpSpPr>
        <p:sp>
          <p:nvSpPr>
            <p:cNvPr id="78" name="object 78"/>
            <p:cNvSpPr/>
            <p:nvPr/>
          </p:nvSpPr>
          <p:spPr>
            <a:xfrm>
              <a:off x="2553842" y="3197732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395858" y="0"/>
                  </a:moveTo>
                  <a:lnTo>
                    <a:pt x="395858" y="53848"/>
                  </a:lnTo>
                  <a:lnTo>
                    <a:pt x="0" y="53848"/>
                  </a:lnTo>
                  <a:lnTo>
                    <a:pt x="0" y="161798"/>
                  </a:lnTo>
                  <a:lnTo>
                    <a:pt x="395858" y="161798"/>
                  </a:lnTo>
                  <a:lnTo>
                    <a:pt x="395858" y="215646"/>
                  </a:lnTo>
                  <a:lnTo>
                    <a:pt x="503681" y="107823"/>
                  </a:lnTo>
                  <a:lnTo>
                    <a:pt x="395858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9" name="object 79"/>
            <p:cNvSpPr/>
            <p:nvPr/>
          </p:nvSpPr>
          <p:spPr>
            <a:xfrm>
              <a:off x="2553842" y="3197732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0" y="53848"/>
                  </a:moveTo>
                  <a:lnTo>
                    <a:pt x="395858" y="53848"/>
                  </a:lnTo>
                  <a:lnTo>
                    <a:pt x="395858" y="0"/>
                  </a:lnTo>
                  <a:lnTo>
                    <a:pt x="503681" y="107823"/>
                  </a:lnTo>
                  <a:lnTo>
                    <a:pt x="395858" y="215646"/>
                  </a:lnTo>
                  <a:lnTo>
                    <a:pt x="395858" y="161798"/>
                  </a:lnTo>
                  <a:lnTo>
                    <a:pt x="0" y="161798"/>
                  </a:lnTo>
                  <a:lnTo>
                    <a:pt x="0" y="53848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2645887" y="2685809"/>
            <a:ext cx="897640" cy="2601353"/>
            <a:chOff x="2335529" y="1267967"/>
            <a:chExt cx="759460" cy="2200910"/>
          </a:xfrm>
        </p:grpSpPr>
        <p:sp>
          <p:nvSpPr>
            <p:cNvPr id="81" name="object 81"/>
            <p:cNvSpPr/>
            <p:nvPr/>
          </p:nvSpPr>
          <p:spPr>
            <a:xfrm>
              <a:off x="2580512" y="1384172"/>
              <a:ext cx="504825" cy="215900"/>
            </a:xfrm>
            <a:custGeom>
              <a:avLst/>
              <a:gdLst/>
              <a:ahLst/>
              <a:cxnLst/>
              <a:rect l="l" t="t" r="r" b="b"/>
              <a:pathLst>
                <a:path w="504825" h="215900">
                  <a:moveTo>
                    <a:pt x="396620" y="0"/>
                  </a:moveTo>
                  <a:lnTo>
                    <a:pt x="396620" y="53848"/>
                  </a:lnTo>
                  <a:lnTo>
                    <a:pt x="0" y="53848"/>
                  </a:lnTo>
                  <a:lnTo>
                    <a:pt x="0" y="161671"/>
                  </a:lnTo>
                  <a:lnTo>
                    <a:pt x="396620" y="161671"/>
                  </a:lnTo>
                  <a:lnTo>
                    <a:pt x="396620" y="215646"/>
                  </a:lnTo>
                  <a:lnTo>
                    <a:pt x="504444" y="107823"/>
                  </a:lnTo>
                  <a:lnTo>
                    <a:pt x="396620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2" name="object 82"/>
            <p:cNvSpPr/>
            <p:nvPr/>
          </p:nvSpPr>
          <p:spPr>
            <a:xfrm>
              <a:off x="2580512" y="1384172"/>
              <a:ext cx="504825" cy="215900"/>
            </a:xfrm>
            <a:custGeom>
              <a:avLst/>
              <a:gdLst/>
              <a:ahLst/>
              <a:cxnLst/>
              <a:rect l="l" t="t" r="r" b="b"/>
              <a:pathLst>
                <a:path w="504825" h="215900">
                  <a:moveTo>
                    <a:pt x="0" y="53848"/>
                  </a:moveTo>
                  <a:lnTo>
                    <a:pt x="396620" y="53848"/>
                  </a:lnTo>
                  <a:lnTo>
                    <a:pt x="396620" y="0"/>
                  </a:lnTo>
                  <a:lnTo>
                    <a:pt x="504444" y="107823"/>
                  </a:lnTo>
                  <a:lnTo>
                    <a:pt x="396620" y="215646"/>
                  </a:lnTo>
                  <a:lnTo>
                    <a:pt x="396620" y="161671"/>
                  </a:lnTo>
                  <a:lnTo>
                    <a:pt x="0" y="161671"/>
                  </a:lnTo>
                  <a:lnTo>
                    <a:pt x="0" y="53848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3" name="object 83"/>
            <p:cNvSpPr/>
            <p:nvPr/>
          </p:nvSpPr>
          <p:spPr>
            <a:xfrm>
              <a:off x="2340482" y="1272920"/>
              <a:ext cx="222885" cy="432434"/>
            </a:xfrm>
            <a:custGeom>
              <a:avLst/>
              <a:gdLst/>
              <a:ahLst/>
              <a:cxnLst/>
              <a:rect l="l" t="t" r="r" b="b"/>
              <a:pathLst>
                <a:path w="222885" h="432435">
                  <a:moveTo>
                    <a:pt x="0" y="0"/>
                  </a:moveTo>
                  <a:lnTo>
                    <a:pt x="43314" y="1450"/>
                  </a:lnTo>
                  <a:lnTo>
                    <a:pt x="78676" y="5413"/>
                  </a:lnTo>
                  <a:lnTo>
                    <a:pt x="102512" y="11304"/>
                  </a:lnTo>
                  <a:lnTo>
                    <a:pt x="111252" y="18541"/>
                  </a:lnTo>
                  <a:lnTo>
                    <a:pt x="111252" y="197484"/>
                  </a:lnTo>
                  <a:lnTo>
                    <a:pt x="119991" y="204722"/>
                  </a:lnTo>
                  <a:lnTo>
                    <a:pt x="143827" y="210613"/>
                  </a:lnTo>
                  <a:lnTo>
                    <a:pt x="179189" y="214576"/>
                  </a:lnTo>
                  <a:lnTo>
                    <a:pt x="222504" y="216026"/>
                  </a:lnTo>
                  <a:lnTo>
                    <a:pt x="179189" y="217477"/>
                  </a:lnTo>
                  <a:lnTo>
                    <a:pt x="143827" y="221440"/>
                  </a:lnTo>
                  <a:lnTo>
                    <a:pt x="119991" y="227331"/>
                  </a:lnTo>
                  <a:lnTo>
                    <a:pt x="111252" y="234568"/>
                  </a:lnTo>
                  <a:lnTo>
                    <a:pt x="111252" y="413512"/>
                  </a:lnTo>
                  <a:lnTo>
                    <a:pt x="102512" y="420749"/>
                  </a:lnTo>
                  <a:lnTo>
                    <a:pt x="78676" y="426640"/>
                  </a:lnTo>
                  <a:lnTo>
                    <a:pt x="43314" y="430603"/>
                  </a:lnTo>
                  <a:lnTo>
                    <a:pt x="0" y="432053"/>
                  </a:lnTo>
                </a:path>
              </a:pathLst>
            </a:custGeom>
            <a:ln w="9906">
              <a:solidFill>
                <a:srgbClr val="539E39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4" name="object 84"/>
            <p:cNvSpPr/>
            <p:nvPr/>
          </p:nvSpPr>
          <p:spPr>
            <a:xfrm>
              <a:off x="2566796" y="1816226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395858" y="0"/>
                  </a:moveTo>
                  <a:lnTo>
                    <a:pt x="395858" y="53848"/>
                  </a:lnTo>
                  <a:lnTo>
                    <a:pt x="0" y="53848"/>
                  </a:lnTo>
                  <a:lnTo>
                    <a:pt x="0" y="161798"/>
                  </a:lnTo>
                  <a:lnTo>
                    <a:pt x="395858" y="161798"/>
                  </a:lnTo>
                  <a:lnTo>
                    <a:pt x="395858" y="215646"/>
                  </a:lnTo>
                  <a:lnTo>
                    <a:pt x="503681" y="107823"/>
                  </a:lnTo>
                  <a:lnTo>
                    <a:pt x="395858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5" name="object 85"/>
            <p:cNvSpPr/>
            <p:nvPr/>
          </p:nvSpPr>
          <p:spPr>
            <a:xfrm>
              <a:off x="2566796" y="1816226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0" y="53848"/>
                  </a:moveTo>
                  <a:lnTo>
                    <a:pt x="395858" y="53848"/>
                  </a:lnTo>
                  <a:lnTo>
                    <a:pt x="395858" y="0"/>
                  </a:lnTo>
                  <a:lnTo>
                    <a:pt x="503681" y="107823"/>
                  </a:lnTo>
                  <a:lnTo>
                    <a:pt x="395858" y="215646"/>
                  </a:lnTo>
                  <a:lnTo>
                    <a:pt x="395858" y="161798"/>
                  </a:lnTo>
                  <a:lnTo>
                    <a:pt x="0" y="161798"/>
                  </a:lnTo>
                  <a:lnTo>
                    <a:pt x="0" y="53848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6" name="object 86"/>
            <p:cNvSpPr/>
            <p:nvPr/>
          </p:nvSpPr>
          <p:spPr>
            <a:xfrm>
              <a:off x="2340482" y="1724024"/>
              <a:ext cx="248920" cy="1739900"/>
            </a:xfrm>
            <a:custGeom>
              <a:avLst/>
              <a:gdLst/>
              <a:ahLst/>
              <a:cxnLst/>
              <a:rect l="l" t="t" r="r" b="b"/>
              <a:pathLst>
                <a:path w="248919" h="1739900">
                  <a:moveTo>
                    <a:pt x="0" y="0"/>
                  </a:moveTo>
                  <a:lnTo>
                    <a:pt x="48339" y="1627"/>
                  </a:lnTo>
                  <a:lnTo>
                    <a:pt x="87820" y="6064"/>
                  </a:lnTo>
                  <a:lnTo>
                    <a:pt x="114442" y="12644"/>
                  </a:lnTo>
                  <a:lnTo>
                    <a:pt x="124206" y="20700"/>
                  </a:lnTo>
                  <a:lnTo>
                    <a:pt x="124206" y="185800"/>
                  </a:lnTo>
                  <a:lnTo>
                    <a:pt x="133969" y="193857"/>
                  </a:lnTo>
                  <a:lnTo>
                    <a:pt x="160591" y="200437"/>
                  </a:lnTo>
                  <a:lnTo>
                    <a:pt x="200072" y="204874"/>
                  </a:lnTo>
                  <a:lnTo>
                    <a:pt x="248412" y="206501"/>
                  </a:lnTo>
                  <a:lnTo>
                    <a:pt x="200072" y="208129"/>
                  </a:lnTo>
                  <a:lnTo>
                    <a:pt x="160591" y="212566"/>
                  </a:lnTo>
                  <a:lnTo>
                    <a:pt x="133969" y="219146"/>
                  </a:lnTo>
                  <a:lnTo>
                    <a:pt x="124206" y="227202"/>
                  </a:lnTo>
                  <a:lnTo>
                    <a:pt x="124206" y="392302"/>
                  </a:lnTo>
                  <a:lnTo>
                    <a:pt x="114442" y="400359"/>
                  </a:lnTo>
                  <a:lnTo>
                    <a:pt x="87820" y="406939"/>
                  </a:lnTo>
                  <a:lnTo>
                    <a:pt x="48339" y="411376"/>
                  </a:lnTo>
                  <a:lnTo>
                    <a:pt x="0" y="413004"/>
                  </a:lnTo>
                </a:path>
                <a:path w="248919" h="1739900">
                  <a:moveTo>
                    <a:pt x="13716" y="1410462"/>
                  </a:moveTo>
                  <a:lnTo>
                    <a:pt x="39058" y="1411309"/>
                  </a:lnTo>
                  <a:lnTo>
                    <a:pt x="59769" y="1413621"/>
                  </a:lnTo>
                  <a:lnTo>
                    <a:pt x="73741" y="1417052"/>
                  </a:lnTo>
                  <a:lnTo>
                    <a:pt x="78867" y="1421257"/>
                  </a:lnTo>
                  <a:lnTo>
                    <a:pt x="78867" y="1564258"/>
                  </a:lnTo>
                  <a:lnTo>
                    <a:pt x="83992" y="1568463"/>
                  </a:lnTo>
                  <a:lnTo>
                    <a:pt x="97964" y="1571894"/>
                  </a:lnTo>
                  <a:lnTo>
                    <a:pt x="118675" y="1574206"/>
                  </a:lnTo>
                  <a:lnTo>
                    <a:pt x="144018" y="1575054"/>
                  </a:lnTo>
                  <a:lnTo>
                    <a:pt x="118675" y="1575901"/>
                  </a:lnTo>
                  <a:lnTo>
                    <a:pt x="97964" y="1578213"/>
                  </a:lnTo>
                  <a:lnTo>
                    <a:pt x="83992" y="1581644"/>
                  </a:lnTo>
                  <a:lnTo>
                    <a:pt x="78867" y="1585849"/>
                  </a:lnTo>
                  <a:lnTo>
                    <a:pt x="78867" y="1728851"/>
                  </a:lnTo>
                  <a:lnTo>
                    <a:pt x="73741" y="1733055"/>
                  </a:lnTo>
                  <a:lnTo>
                    <a:pt x="59769" y="1736486"/>
                  </a:lnTo>
                  <a:lnTo>
                    <a:pt x="39058" y="1738798"/>
                  </a:lnTo>
                  <a:lnTo>
                    <a:pt x="13716" y="1739645"/>
                  </a:lnTo>
                </a:path>
              </a:pathLst>
            </a:custGeom>
            <a:ln w="9906">
              <a:solidFill>
                <a:srgbClr val="539E39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3784299" y="4763589"/>
            <a:ext cx="1326195" cy="533629"/>
            <a:chOff x="3298697" y="3025901"/>
            <a:chExt cx="1122045" cy="451484"/>
          </a:xfrm>
        </p:grpSpPr>
        <p:sp>
          <p:nvSpPr>
            <p:cNvPr id="88" name="object 88"/>
            <p:cNvSpPr/>
            <p:nvPr/>
          </p:nvSpPr>
          <p:spPr>
            <a:xfrm>
              <a:off x="3308222" y="3035426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4"/>
                  </a:lnTo>
                  <a:lnTo>
                    <a:pt x="1030604" y="432054"/>
                  </a:lnTo>
                  <a:lnTo>
                    <a:pt x="1102614" y="360045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9" name="object 89"/>
            <p:cNvSpPr/>
            <p:nvPr/>
          </p:nvSpPr>
          <p:spPr>
            <a:xfrm>
              <a:off x="4338827" y="3395471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009" y="0"/>
                  </a:moveTo>
                  <a:lnTo>
                    <a:pt x="14350" y="14350"/>
                  </a:lnTo>
                  <a:lnTo>
                    <a:pt x="0" y="72008"/>
                  </a:lnTo>
                  <a:lnTo>
                    <a:pt x="72009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90" name="object 90"/>
            <p:cNvSpPr/>
            <p:nvPr/>
          </p:nvSpPr>
          <p:spPr>
            <a:xfrm>
              <a:off x="3308222" y="3035426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4" y="432054"/>
                  </a:moveTo>
                  <a:lnTo>
                    <a:pt x="1044955" y="374396"/>
                  </a:lnTo>
                  <a:lnTo>
                    <a:pt x="1102614" y="360045"/>
                  </a:lnTo>
                  <a:lnTo>
                    <a:pt x="1030604" y="432054"/>
                  </a:lnTo>
                  <a:lnTo>
                    <a:pt x="0" y="432054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5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4396031" y="4505749"/>
            <a:ext cx="330986" cy="23335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1418" dirty="0">
                <a:latin typeface="Arial MT"/>
                <a:cs typeface="Arial MT"/>
              </a:rPr>
              <a:t>{…}</a:t>
            </a:r>
            <a:endParaRPr sz="1418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377417" y="3668754"/>
            <a:ext cx="300214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dirty="0">
                <a:latin typeface="Arial MT"/>
                <a:cs typeface="Arial MT"/>
              </a:rPr>
              <a:t>…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830969" y="2023831"/>
            <a:ext cx="2268116" cy="226661"/>
          </a:xfrm>
          <a:custGeom>
            <a:avLst/>
            <a:gdLst/>
            <a:ahLst/>
            <a:cxnLst/>
            <a:rect l="l" t="t" r="r" b="b"/>
            <a:pathLst>
              <a:path w="1918970" h="191769">
                <a:moveTo>
                  <a:pt x="1918716" y="191262"/>
                </a:moveTo>
                <a:lnTo>
                  <a:pt x="1917467" y="154031"/>
                </a:lnTo>
                <a:lnTo>
                  <a:pt x="1914064" y="123634"/>
                </a:lnTo>
                <a:lnTo>
                  <a:pt x="1909018" y="103143"/>
                </a:lnTo>
                <a:lnTo>
                  <a:pt x="1902841" y="95630"/>
                </a:lnTo>
                <a:lnTo>
                  <a:pt x="975232" y="95630"/>
                </a:lnTo>
                <a:lnTo>
                  <a:pt x="969055" y="88118"/>
                </a:lnTo>
                <a:lnTo>
                  <a:pt x="964009" y="67627"/>
                </a:lnTo>
                <a:lnTo>
                  <a:pt x="960606" y="37230"/>
                </a:lnTo>
                <a:lnTo>
                  <a:pt x="959357" y="0"/>
                </a:lnTo>
                <a:lnTo>
                  <a:pt x="958109" y="37230"/>
                </a:lnTo>
                <a:lnTo>
                  <a:pt x="954706" y="67627"/>
                </a:lnTo>
                <a:lnTo>
                  <a:pt x="949660" y="88118"/>
                </a:lnTo>
                <a:lnTo>
                  <a:pt x="943482" y="95630"/>
                </a:lnTo>
                <a:lnTo>
                  <a:pt x="15875" y="95630"/>
                </a:lnTo>
                <a:lnTo>
                  <a:pt x="9697" y="103143"/>
                </a:lnTo>
                <a:lnTo>
                  <a:pt x="4651" y="123634"/>
                </a:lnTo>
                <a:lnTo>
                  <a:pt x="1248" y="154031"/>
                </a:lnTo>
                <a:lnTo>
                  <a:pt x="0" y="191262"/>
                </a:lnTo>
              </a:path>
            </a:pathLst>
          </a:custGeom>
          <a:ln w="9906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94" name="object 94"/>
          <p:cNvSpPr txBox="1"/>
          <p:nvPr/>
        </p:nvSpPr>
        <p:spPr>
          <a:xfrm>
            <a:off x="3683128" y="1718965"/>
            <a:ext cx="556145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spc="-6" dirty="0">
                <a:latin typeface="Arial MT"/>
                <a:cs typeface="Arial MT"/>
              </a:rPr>
              <a:t>Map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119501" y="2020229"/>
            <a:ext cx="2692919" cy="226661"/>
          </a:xfrm>
          <a:custGeom>
            <a:avLst/>
            <a:gdLst/>
            <a:ahLst/>
            <a:cxnLst/>
            <a:rect l="l" t="t" r="r" b="b"/>
            <a:pathLst>
              <a:path w="2278379" h="191769">
                <a:moveTo>
                  <a:pt x="2278380" y="191262"/>
                </a:moveTo>
                <a:lnTo>
                  <a:pt x="2277131" y="154031"/>
                </a:lnTo>
                <a:lnTo>
                  <a:pt x="2273728" y="123634"/>
                </a:lnTo>
                <a:lnTo>
                  <a:pt x="2268682" y="103143"/>
                </a:lnTo>
                <a:lnTo>
                  <a:pt x="2262505" y="95631"/>
                </a:lnTo>
                <a:lnTo>
                  <a:pt x="1155064" y="95631"/>
                </a:lnTo>
                <a:lnTo>
                  <a:pt x="1148887" y="88118"/>
                </a:lnTo>
                <a:lnTo>
                  <a:pt x="1143841" y="67627"/>
                </a:lnTo>
                <a:lnTo>
                  <a:pt x="1140438" y="37230"/>
                </a:lnTo>
                <a:lnTo>
                  <a:pt x="1139189" y="0"/>
                </a:lnTo>
                <a:lnTo>
                  <a:pt x="1137941" y="37230"/>
                </a:lnTo>
                <a:lnTo>
                  <a:pt x="1134538" y="67627"/>
                </a:lnTo>
                <a:lnTo>
                  <a:pt x="1129492" y="88118"/>
                </a:lnTo>
                <a:lnTo>
                  <a:pt x="1123314" y="95631"/>
                </a:lnTo>
                <a:lnTo>
                  <a:pt x="15875" y="95631"/>
                </a:lnTo>
                <a:lnTo>
                  <a:pt x="9697" y="103143"/>
                </a:lnTo>
                <a:lnTo>
                  <a:pt x="4651" y="123634"/>
                </a:lnTo>
                <a:lnTo>
                  <a:pt x="1248" y="154031"/>
                </a:lnTo>
                <a:lnTo>
                  <a:pt x="0" y="191262"/>
                </a:lnTo>
              </a:path>
            </a:pathLst>
          </a:custGeom>
          <a:ln w="9906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96" name="object 96"/>
          <p:cNvSpPr txBox="1"/>
          <p:nvPr/>
        </p:nvSpPr>
        <p:spPr>
          <a:xfrm>
            <a:off x="5978564" y="1670330"/>
            <a:ext cx="962184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spc="-6" dirty="0">
                <a:latin typeface="Arial MT"/>
                <a:cs typeface="Arial MT"/>
              </a:rPr>
              <a:t>Reduce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963727" y="2017527"/>
            <a:ext cx="754287" cy="226661"/>
          </a:xfrm>
          <a:custGeom>
            <a:avLst/>
            <a:gdLst/>
            <a:ahLst/>
            <a:cxnLst/>
            <a:rect l="l" t="t" r="r" b="b"/>
            <a:pathLst>
              <a:path w="638175" h="191769">
                <a:moveTo>
                  <a:pt x="637794" y="191262"/>
                </a:moveTo>
                <a:lnTo>
                  <a:pt x="636545" y="154031"/>
                </a:lnTo>
                <a:lnTo>
                  <a:pt x="633142" y="123634"/>
                </a:lnTo>
                <a:lnTo>
                  <a:pt x="628096" y="103143"/>
                </a:lnTo>
                <a:lnTo>
                  <a:pt x="621919" y="95631"/>
                </a:lnTo>
                <a:lnTo>
                  <a:pt x="334772" y="95631"/>
                </a:lnTo>
                <a:lnTo>
                  <a:pt x="328594" y="88118"/>
                </a:lnTo>
                <a:lnTo>
                  <a:pt x="323548" y="67627"/>
                </a:lnTo>
                <a:lnTo>
                  <a:pt x="320145" y="37230"/>
                </a:lnTo>
                <a:lnTo>
                  <a:pt x="318897" y="0"/>
                </a:lnTo>
                <a:lnTo>
                  <a:pt x="317648" y="37230"/>
                </a:lnTo>
                <a:lnTo>
                  <a:pt x="314245" y="67627"/>
                </a:lnTo>
                <a:lnTo>
                  <a:pt x="309199" y="88118"/>
                </a:lnTo>
                <a:lnTo>
                  <a:pt x="303022" y="95631"/>
                </a:lnTo>
                <a:lnTo>
                  <a:pt x="15875" y="95631"/>
                </a:lnTo>
                <a:lnTo>
                  <a:pt x="9697" y="103143"/>
                </a:lnTo>
                <a:lnTo>
                  <a:pt x="4651" y="123634"/>
                </a:lnTo>
                <a:lnTo>
                  <a:pt x="1248" y="154031"/>
                </a:lnTo>
                <a:lnTo>
                  <a:pt x="0" y="191262"/>
                </a:lnTo>
              </a:path>
            </a:pathLst>
          </a:custGeom>
          <a:ln w="9906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98" name="object 98"/>
          <p:cNvSpPr txBox="1"/>
          <p:nvPr/>
        </p:nvSpPr>
        <p:spPr>
          <a:xfrm>
            <a:off x="8062648" y="1712659"/>
            <a:ext cx="556145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spc="-6" dirty="0">
                <a:latin typeface="Arial MT"/>
                <a:cs typeface="Arial MT"/>
              </a:rPr>
              <a:t>Map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758094" y="2009421"/>
            <a:ext cx="1201606" cy="225160"/>
          </a:xfrm>
          <a:custGeom>
            <a:avLst/>
            <a:gdLst/>
            <a:ahLst/>
            <a:cxnLst/>
            <a:rect l="l" t="t" r="r" b="b"/>
            <a:pathLst>
              <a:path w="1016634" h="190500">
                <a:moveTo>
                  <a:pt x="1016507" y="190500"/>
                </a:moveTo>
                <a:lnTo>
                  <a:pt x="1015259" y="153435"/>
                </a:lnTo>
                <a:lnTo>
                  <a:pt x="1011856" y="123158"/>
                </a:lnTo>
                <a:lnTo>
                  <a:pt x="1006810" y="102739"/>
                </a:lnTo>
                <a:lnTo>
                  <a:pt x="1000632" y="95250"/>
                </a:lnTo>
                <a:lnTo>
                  <a:pt x="524128" y="95250"/>
                </a:lnTo>
                <a:lnTo>
                  <a:pt x="517951" y="87760"/>
                </a:lnTo>
                <a:lnTo>
                  <a:pt x="512905" y="67341"/>
                </a:lnTo>
                <a:lnTo>
                  <a:pt x="509502" y="37064"/>
                </a:lnTo>
                <a:lnTo>
                  <a:pt x="508253" y="0"/>
                </a:lnTo>
                <a:lnTo>
                  <a:pt x="507005" y="37064"/>
                </a:lnTo>
                <a:lnTo>
                  <a:pt x="503602" y="67341"/>
                </a:lnTo>
                <a:lnTo>
                  <a:pt x="498556" y="87760"/>
                </a:lnTo>
                <a:lnTo>
                  <a:pt x="492378" y="95250"/>
                </a:lnTo>
                <a:lnTo>
                  <a:pt x="15875" y="95250"/>
                </a:lnTo>
                <a:lnTo>
                  <a:pt x="9697" y="102739"/>
                </a:lnTo>
                <a:lnTo>
                  <a:pt x="4651" y="123158"/>
                </a:lnTo>
                <a:lnTo>
                  <a:pt x="1248" y="153435"/>
                </a:lnTo>
                <a:lnTo>
                  <a:pt x="0" y="190500"/>
                </a:lnTo>
              </a:path>
            </a:pathLst>
          </a:custGeom>
          <a:ln w="9906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00" name="object 100"/>
          <p:cNvSpPr txBox="1"/>
          <p:nvPr/>
        </p:nvSpPr>
        <p:spPr>
          <a:xfrm>
            <a:off x="8877129" y="1658922"/>
            <a:ext cx="962184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spc="-6" dirty="0">
                <a:latin typeface="Arial MT"/>
                <a:cs typeface="Arial MT"/>
              </a:rPr>
              <a:t>Reduce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996809" y="3539661"/>
            <a:ext cx="300214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dirty="0">
                <a:latin typeface="Arial MT"/>
                <a:cs typeface="Arial MT"/>
              </a:rPr>
              <a:t>…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993299" y="5844525"/>
            <a:ext cx="391029" cy="90064"/>
          </a:xfrm>
          <a:custGeom>
            <a:avLst/>
            <a:gdLst/>
            <a:ahLst/>
            <a:cxnLst/>
            <a:rect l="l" t="t" r="r" b="b"/>
            <a:pathLst>
              <a:path w="330834" h="76200">
                <a:moveTo>
                  <a:pt x="320345" y="31394"/>
                </a:moveTo>
                <a:lnTo>
                  <a:pt x="266700" y="31394"/>
                </a:lnTo>
                <a:lnTo>
                  <a:pt x="267080" y="44094"/>
                </a:lnTo>
                <a:lnTo>
                  <a:pt x="254296" y="44435"/>
                </a:lnTo>
                <a:lnTo>
                  <a:pt x="255143" y="76174"/>
                </a:lnTo>
                <a:lnTo>
                  <a:pt x="330326" y="36055"/>
                </a:lnTo>
                <a:lnTo>
                  <a:pt x="320345" y="31394"/>
                </a:lnTo>
                <a:close/>
              </a:path>
              <a:path w="330834" h="76200">
                <a:moveTo>
                  <a:pt x="253957" y="31734"/>
                </a:moveTo>
                <a:lnTo>
                  <a:pt x="0" y="38506"/>
                </a:lnTo>
                <a:lnTo>
                  <a:pt x="253" y="51206"/>
                </a:lnTo>
                <a:lnTo>
                  <a:pt x="254296" y="44435"/>
                </a:lnTo>
                <a:lnTo>
                  <a:pt x="253957" y="31734"/>
                </a:lnTo>
                <a:close/>
              </a:path>
              <a:path w="330834" h="76200">
                <a:moveTo>
                  <a:pt x="266700" y="31394"/>
                </a:moveTo>
                <a:lnTo>
                  <a:pt x="253957" y="31734"/>
                </a:lnTo>
                <a:lnTo>
                  <a:pt x="254296" y="44435"/>
                </a:lnTo>
                <a:lnTo>
                  <a:pt x="267080" y="44094"/>
                </a:lnTo>
                <a:lnTo>
                  <a:pt x="266700" y="31394"/>
                </a:lnTo>
                <a:close/>
              </a:path>
              <a:path w="330834" h="76200">
                <a:moveTo>
                  <a:pt x="253111" y="0"/>
                </a:moveTo>
                <a:lnTo>
                  <a:pt x="253957" y="31734"/>
                </a:lnTo>
                <a:lnTo>
                  <a:pt x="266700" y="31394"/>
                </a:lnTo>
                <a:lnTo>
                  <a:pt x="320345" y="31394"/>
                </a:lnTo>
                <a:lnTo>
                  <a:pt x="253111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03" name="object 103"/>
          <p:cNvSpPr txBox="1"/>
          <p:nvPr/>
        </p:nvSpPr>
        <p:spPr>
          <a:xfrm>
            <a:off x="8521224" y="4427201"/>
            <a:ext cx="2169796" cy="102898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46532" rIns="0" bIns="0" rtlCol="0">
            <a:spAutoFit/>
          </a:bodyPr>
          <a:lstStyle/>
          <a:p>
            <a:pPr marL="108073" marR="340730">
              <a:spcBef>
                <a:spcPts val="365"/>
              </a:spcBef>
            </a:pPr>
            <a:r>
              <a:rPr sz="2127" spc="-6" dirty="0">
                <a:latin typeface="Arial MT"/>
                <a:cs typeface="Arial MT"/>
              </a:rPr>
              <a:t>En</a:t>
            </a:r>
            <a:r>
              <a:rPr sz="2127" spc="-41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Hadoop</a:t>
            </a:r>
            <a:r>
              <a:rPr sz="2127" spc="-41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se </a:t>
            </a:r>
            <a:r>
              <a:rPr sz="2127" spc="-572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alterna disco </a:t>
            </a:r>
            <a:r>
              <a:rPr sz="2127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(lento)</a:t>
            </a:r>
            <a:r>
              <a:rPr sz="2127" spc="-24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y</a:t>
            </a:r>
            <a:r>
              <a:rPr sz="2127" spc="-12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cpu</a:t>
            </a:r>
            <a:endParaRPr sz="2127">
              <a:latin typeface="Arial MT"/>
              <a:cs typeface="Arial MT"/>
            </a:endParaRPr>
          </a:p>
        </p:txBody>
      </p:sp>
      <p:pic>
        <p:nvPicPr>
          <p:cNvPr id="104" name="object 10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8560" y="5655483"/>
            <a:ext cx="531377" cy="361157"/>
          </a:xfrm>
          <a:prstGeom prst="rect">
            <a:avLst/>
          </a:prstGeom>
        </p:spPr>
      </p:pic>
      <p:sp>
        <p:nvSpPr>
          <p:cNvPr id="105" name="object 105"/>
          <p:cNvSpPr txBox="1"/>
          <p:nvPr/>
        </p:nvSpPr>
        <p:spPr>
          <a:xfrm>
            <a:off x="8279402" y="5658828"/>
            <a:ext cx="2349174" cy="1227990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428539" algn="ctr">
              <a:spcBef>
                <a:spcPts val="118"/>
              </a:spcBef>
            </a:pPr>
            <a:r>
              <a:rPr sz="2127" dirty="0">
                <a:latin typeface="Arial MT"/>
                <a:cs typeface="Arial MT"/>
              </a:rPr>
              <a:t>…</a:t>
            </a:r>
            <a:endParaRPr sz="2127">
              <a:latin typeface="Arial MT"/>
              <a:cs typeface="Arial MT"/>
            </a:endParaRPr>
          </a:p>
          <a:p>
            <a:pPr marL="97566">
              <a:spcBef>
                <a:spcPts val="1838"/>
              </a:spcBef>
            </a:pPr>
            <a:r>
              <a:rPr sz="2127" dirty="0">
                <a:latin typeface="Arial MT"/>
                <a:cs typeface="Arial MT"/>
              </a:rPr>
              <a:t>Solución</a:t>
            </a:r>
            <a:r>
              <a:rPr sz="2127" spc="-53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de</a:t>
            </a:r>
            <a:r>
              <a:rPr sz="2127" spc="-35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spark</a:t>
            </a:r>
            <a:endParaRPr sz="2127">
              <a:latin typeface="Arial MT"/>
              <a:cs typeface="Arial MT"/>
            </a:endParaRPr>
          </a:p>
          <a:p>
            <a:pPr marL="97566"/>
            <a:r>
              <a:rPr sz="2127" spc="-6" dirty="0">
                <a:latin typeface="Wingdings"/>
                <a:cs typeface="Wingdings"/>
              </a:rPr>
              <a:t></a:t>
            </a:r>
            <a:r>
              <a:rPr sz="2127" spc="-6" dirty="0">
                <a:latin typeface="Arial MT"/>
                <a:cs typeface="Arial MT"/>
              </a:rPr>
              <a:t>Usar</a:t>
            </a:r>
            <a:r>
              <a:rPr sz="2127" spc="-24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memoria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0298236" y="6537674"/>
            <a:ext cx="240922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30">
              <a:lnSpc>
                <a:spcPts val="2470"/>
              </a:lnSpc>
            </a:pPr>
            <a:r>
              <a:rPr sz="2127" spc="-6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2127">
              <a:latin typeface="Arial MT"/>
              <a:cs typeface="Arial M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8226BA-8C2A-BE66-68BB-06C95A63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952" y="-49358"/>
            <a:ext cx="8888738" cy="9510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-12700"/>
            <a:ext cx="8763000" cy="609562"/>
          </a:xfrm>
        </p:spPr>
        <p:txBody>
          <a:bodyPr/>
          <a:lstStyle/>
          <a:p>
            <a:r>
              <a:rPr lang="es-ES" dirty="0"/>
              <a:t>Hadoop vs Spark: Coste disco - memoria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520700"/>
            <a:ext cx="7232650" cy="152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2B6C31-D975-D2FA-0FF8-37F298CB4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2" b="6413"/>
          <a:stretch/>
        </p:blipFill>
        <p:spPr>
          <a:xfrm>
            <a:off x="1188239" y="749300"/>
            <a:ext cx="8431221" cy="6655085"/>
          </a:xfrm>
          <a:prstGeom prst="rect">
            <a:avLst/>
          </a:prstGeom>
        </p:spPr>
      </p:pic>
      <p:sp>
        <p:nvSpPr>
          <p:cNvPr id="16" name="object 13">
            <a:extLst>
              <a:ext uri="{FF2B5EF4-FFF2-40B4-BE49-F238E27FC236}">
                <a16:creationId xmlns:a16="http://schemas.microsoft.com/office/drawing/2014/main" id="{18BA472D-571A-1BA8-10A6-BCFAA825EBAB}"/>
              </a:ext>
            </a:extLst>
          </p:cNvPr>
          <p:cNvSpPr txBox="1"/>
          <p:nvPr/>
        </p:nvSpPr>
        <p:spPr>
          <a:xfrm>
            <a:off x="7774790" y="3348010"/>
            <a:ext cx="2127766" cy="701654"/>
          </a:xfrm>
          <a:prstGeom prst="rect">
            <a:avLst/>
          </a:prstGeom>
          <a:solidFill>
            <a:srgbClr val="FFFFFF"/>
          </a:solidFill>
          <a:ln w="19050">
            <a:solidFill>
              <a:srgbClr val="539E39"/>
            </a:solidFill>
          </a:ln>
        </p:spPr>
        <p:txBody>
          <a:bodyPr vert="horz" wrap="square" lIns="0" tIns="46533" rIns="0" bIns="0" rtlCol="0">
            <a:spAutoFit/>
          </a:bodyPr>
          <a:lstStyle/>
          <a:p>
            <a:pPr marL="107322" marR="584645">
              <a:spcBef>
                <a:spcPts val="366"/>
              </a:spcBef>
            </a:pPr>
            <a:r>
              <a:rPr sz="2127" spc="-6" dirty="0">
                <a:latin typeface="Arial MT"/>
                <a:cs typeface="Arial MT"/>
              </a:rPr>
              <a:t>Mínimo de </a:t>
            </a:r>
            <a:r>
              <a:rPr sz="2127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0’2</a:t>
            </a:r>
            <a:r>
              <a:rPr sz="2127" spc="-89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cent/MB</a:t>
            </a:r>
            <a:endParaRPr sz="2127">
              <a:latin typeface="Arial MT"/>
              <a:cs typeface="Arial MT"/>
            </a:endParaRP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197EB199-D97E-3CE7-11C9-01268AF7D158}"/>
              </a:ext>
            </a:extLst>
          </p:cNvPr>
          <p:cNvGrpSpPr/>
          <p:nvPr/>
        </p:nvGrpSpPr>
        <p:grpSpPr>
          <a:xfrm>
            <a:off x="7082198" y="2075103"/>
            <a:ext cx="1124301" cy="1272907"/>
            <a:chOff x="6027928" y="877950"/>
            <a:chExt cx="951230" cy="1076960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038E4D7C-804E-4274-B6CC-A53C695C0DCC}"/>
                </a:ext>
              </a:extLst>
            </p:cNvPr>
            <p:cNvSpPr/>
            <p:nvPr/>
          </p:nvSpPr>
          <p:spPr>
            <a:xfrm>
              <a:off x="6037453" y="887475"/>
              <a:ext cx="932180" cy="1057910"/>
            </a:xfrm>
            <a:custGeom>
              <a:avLst/>
              <a:gdLst/>
              <a:ahLst/>
              <a:cxnLst/>
              <a:rect l="l" t="t" r="r" b="b"/>
              <a:pathLst>
                <a:path w="932179" h="1057910">
                  <a:moveTo>
                    <a:pt x="765937" y="0"/>
                  </a:moveTo>
                  <a:lnTo>
                    <a:pt x="83058" y="822706"/>
                  </a:lnTo>
                  <a:lnTo>
                    <a:pt x="0" y="753745"/>
                  </a:lnTo>
                  <a:lnTo>
                    <a:pt x="28194" y="1057910"/>
                  </a:lnTo>
                  <a:lnTo>
                    <a:pt x="332359" y="1029588"/>
                  </a:lnTo>
                  <a:lnTo>
                    <a:pt x="249300" y="960627"/>
                  </a:lnTo>
                  <a:lnTo>
                    <a:pt x="932179" y="138049"/>
                  </a:lnTo>
                  <a:lnTo>
                    <a:pt x="765937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E5625352-751C-7D91-D636-F06B1A36EA94}"/>
                </a:ext>
              </a:extLst>
            </p:cNvPr>
            <p:cNvSpPr/>
            <p:nvPr/>
          </p:nvSpPr>
          <p:spPr>
            <a:xfrm>
              <a:off x="6037453" y="887475"/>
              <a:ext cx="932180" cy="1057910"/>
            </a:xfrm>
            <a:custGeom>
              <a:avLst/>
              <a:gdLst/>
              <a:ahLst/>
              <a:cxnLst/>
              <a:rect l="l" t="t" r="r" b="b"/>
              <a:pathLst>
                <a:path w="932179" h="1057910">
                  <a:moveTo>
                    <a:pt x="28194" y="1057910"/>
                  </a:moveTo>
                  <a:lnTo>
                    <a:pt x="0" y="753745"/>
                  </a:lnTo>
                  <a:lnTo>
                    <a:pt x="83058" y="822706"/>
                  </a:lnTo>
                  <a:lnTo>
                    <a:pt x="765937" y="0"/>
                  </a:lnTo>
                  <a:lnTo>
                    <a:pt x="932179" y="138049"/>
                  </a:lnTo>
                  <a:lnTo>
                    <a:pt x="249300" y="960627"/>
                  </a:lnTo>
                  <a:lnTo>
                    <a:pt x="332359" y="1029588"/>
                  </a:lnTo>
                  <a:lnTo>
                    <a:pt x="28194" y="1057910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67E902F3-4396-0322-2BFB-EC06642B7E22}"/>
                </a:ext>
              </a:extLst>
            </p:cNvPr>
            <p:cNvSpPr/>
            <p:nvPr/>
          </p:nvSpPr>
          <p:spPr>
            <a:xfrm>
              <a:off x="6176899" y="1070736"/>
              <a:ext cx="677545" cy="722630"/>
            </a:xfrm>
            <a:custGeom>
              <a:avLst/>
              <a:gdLst/>
              <a:ahLst/>
              <a:cxnLst/>
              <a:rect l="l" t="t" r="r" b="b"/>
              <a:pathLst>
                <a:path w="677545" h="722630">
                  <a:moveTo>
                    <a:pt x="20827" y="593089"/>
                  </a:moveTo>
                  <a:lnTo>
                    <a:pt x="0" y="618489"/>
                  </a:lnTo>
                  <a:lnTo>
                    <a:pt x="125984" y="722629"/>
                  </a:lnTo>
                  <a:lnTo>
                    <a:pt x="139318" y="707389"/>
                  </a:lnTo>
                  <a:lnTo>
                    <a:pt x="32003" y="618489"/>
                  </a:lnTo>
                  <a:lnTo>
                    <a:pt x="85924" y="618489"/>
                  </a:lnTo>
                  <a:lnTo>
                    <a:pt x="20827" y="593089"/>
                  </a:lnTo>
                  <a:close/>
                </a:path>
                <a:path w="677545" h="722630">
                  <a:moveTo>
                    <a:pt x="85924" y="618489"/>
                  </a:moveTo>
                  <a:lnTo>
                    <a:pt x="32003" y="618489"/>
                  </a:lnTo>
                  <a:lnTo>
                    <a:pt x="169545" y="670559"/>
                  </a:lnTo>
                  <a:lnTo>
                    <a:pt x="181990" y="655319"/>
                  </a:lnTo>
                  <a:lnTo>
                    <a:pt x="177348" y="647700"/>
                  </a:lnTo>
                  <a:lnTo>
                    <a:pt x="158368" y="647700"/>
                  </a:lnTo>
                  <a:lnTo>
                    <a:pt x="148558" y="643889"/>
                  </a:lnTo>
                  <a:lnTo>
                    <a:pt x="134747" y="637539"/>
                  </a:lnTo>
                  <a:lnTo>
                    <a:pt x="85924" y="618489"/>
                  </a:lnTo>
                  <a:close/>
                </a:path>
                <a:path w="677545" h="722630">
                  <a:moveTo>
                    <a:pt x="99695" y="499109"/>
                  </a:moveTo>
                  <a:lnTo>
                    <a:pt x="81152" y="520700"/>
                  </a:lnTo>
                  <a:lnTo>
                    <a:pt x="143763" y="623569"/>
                  </a:lnTo>
                  <a:lnTo>
                    <a:pt x="148242" y="631189"/>
                  </a:lnTo>
                  <a:lnTo>
                    <a:pt x="152161" y="637539"/>
                  </a:lnTo>
                  <a:lnTo>
                    <a:pt x="155533" y="642619"/>
                  </a:lnTo>
                  <a:lnTo>
                    <a:pt x="158368" y="647700"/>
                  </a:lnTo>
                  <a:lnTo>
                    <a:pt x="177348" y="647700"/>
                  </a:lnTo>
                  <a:lnTo>
                    <a:pt x="106934" y="532129"/>
                  </a:lnTo>
                  <a:lnTo>
                    <a:pt x="139641" y="532129"/>
                  </a:lnTo>
                  <a:lnTo>
                    <a:pt x="99695" y="499109"/>
                  </a:lnTo>
                  <a:close/>
                </a:path>
                <a:path w="677545" h="722630">
                  <a:moveTo>
                    <a:pt x="139641" y="532129"/>
                  </a:moveTo>
                  <a:lnTo>
                    <a:pt x="106934" y="532129"/>
                  </a:lnTo>
                  <a:lnTo>
                    <a:pt x="212343" y="619759"/>
                  </a:lnTo>
                  <a:lnTo>
                    <a:pt x="225678" y="603250"/>
                  </a:lnTo>
                  <a:lnTo>
                    <a:pt x="139641" y="532129"/>
                  </a:lnTo>
                  <a:close/>
                </a:path>
                <a:path w="677545" h="722630">
                  <a:moveTo>
                    <a:pt x="221487" y="443229"/>
                  </a:moveTo>
                  <a:lnTo>
                    <a:pt x="184150" y="463550"/>
                  </a:lnTo>
                  <a:lnTo>
                    <a:pt x="171059" y="494029"/>
                  </a:lnTo>
                  <a:lnTo>
                    <a:pt x="171323" y="504189"/>
                  </a:lnTo>
                  <a:lnTo>
                    <a:pt x="197230" y="546100"/>
                  </a:lnTo>
                  <a:lnTo>
                    <a:pt x="230503" y="562609"/>
                  </a:lnTo>
                  <a:lnTo>
                    <a:pt x="241553" y="562609"/>
                  </a:lnTo>
                  <a:lnTo>
                    <a:pt x="252249" y="561339"/>
                  </a:lnTo>
                  <a:lnTo>
                    <a:pt x="262254" y="556259"/>
                  </a:lnTo>
                  <a:lnTo>
                    <a:pt x="271593" y="549909"/>
                  </a:lnTo>
                  <a:lnTo>
                    <a:pt x="277804" y="543559"/>
                  </a:lnTo>
                  <a:lnTo>
                    <a:pt x="236529" y="543559"/>
                  </a:lnTo>
                  <a:lnTo>
                    <a:pt x="229076" y="541019"/>
                  </a:lnTo>
                  <a:lnTo>
                    <a:pt x="221480" y="537209"/>
                  </a:lnTo>
                  <a:lnTo>
                    <a:pt x="213740" y="532129"/>
                  </a:lnTo>
                  <a:lnTo>
                    <a:pt x="222252" y="521969"/>
                  </a:lnTo>
                  <a:lnTo>
                    <a:pt x="201675" y="521969"/>
                  </a:lnTo>
                  <a:lnTo>
                    <a:pt x="196679" y="515619"/>
                  </a:lnTo>
                  <a:lnTo>
                    <a:pt x="192944" y="510539"/>
                  </a:lnTo>
                  <a:lnTo>
                    <a:pt x="190496" y="504189"/>
                  </a:lnTo>
                  <a:lnTo>
                    <a:pt x="189356" y="497839"/>
                  </a:lnTo>
                  <a:lnTo>
                    <a:pt x="189404" y="491489"/>
                  </a:lnTo>
                  <a:lnTo>
                    <a:pt x="214675" y="462279"/>
                  </a:lnTo>
                  <a:lnTo>
                    <a:pt x="267080" y="462279"/>
                  </a:lnTo>
                  <a:lnTo>
                    <a:pt x="266064" y="461009"/>
                  </a:lnTo>
                  <a:lnTo>
                    <a:pt x="254849" y="453389"/>
                  </a:lnTo>
                  <a:lnTo>
                    <a:pt x="243681" y="447039"/>
                  </a:lnTo>
                  <a:lnTo>
                    <a:pt x="232560" y="444500"/>
                  </a:lnTo>
                  <a:lnTo>
                    <a:pt x="221487" y="443229"/>
                  </a:lnTo>
                  <a:close/>
                </a:path>
                <a:path w="677545" h="722630">
                  <a:moveTo>
                    <a:pt x="284099" y="477519"/>
                  </a:moveTo>
                  <a:lnTo>
                    <a:pt x="268859" y="491489"/>
                  </a:lnTo>
                  <a:lnTo>
                    <a:pt x="273430" y="499109"/>
                  </a:lnTo>
                  <a:lnTo>
                    <a:pt x="275463" y="506729"/>
                  </a:lnTo>
                  <a:lnTo>
                    <a:pt x="250676" y="542289"/>
                  </a:lnTo>
                  <a:lnTo>
                    <a:pt x="243839" y="543559"/>
                  </a:lnTo>
                  <a:lnTo>
                    <a:pt x="277804" y="543559"/>
                  </a:lnTo>
                  <a:lnTo>
                    <a:pt x="294131" y="509269"/>
                  </a:lnTo>
                  <a:lnTo>
                    <a:pt x="293796" y="500379"/>
                  </a:lnTo>
                  <a:lnTo>
                    <a:pt x="292020" y="492759"/>
                  </a:lnTo>
                  <a:lnTo>
                    <a:pt x="288792" y="485139"/>
                  </a:lnTo>
                  <a:lnTo>
                    <a:pt x="284099" y="477519"/>
                  </a:lnTo>
                  <a:close/>
                </a:path>
                <a:path w="677545" h="722630">
                  <a:moveTo>
                    <a:pt x="267080" y="462279"/>
                  </a:moveTo>
                  <a:lnTo>
                    <a:pt x="228346" y="462279"/>
                  </a:lnTo>
                  <a:lnTo>
                    <a:pt x="235712" y="464819"/>
                  </a:lnTo>
                  <a:lnTo>
                    <a:pt x="243966" y="469900"/>
                  </a:lnTo>
                  <a:lnTo>
                    <a:pt x="201675" y="521969"/>
                  </a:lnTo>
                  <a:lnTo>
                    <a:pt x="222252" y="521969"/>
                  </a:lnTo>
                  <a:lnTo>
                    <a:pt x="270128" y="464819"/>
                  </a:lnTo>
                  <a:lnTo>
                    <a:pt x="268350" y="463550"/>
                  </a:lnTo>
                  <a:lnTo>
                    <a:pt x="267080" y="462279"/>
                  </a:lnTo>
                  <a:close/>
                </a:path>
                <a:path w="677545" h="722630">
                  <a:moveTo>
                    <a:pt x="247903" y="391159"/>
                  </a:moveTo>
                  <a:lnTo>
                    <a:pt x="236474" y="405129"/>
                  </a:lnTo>
                  <a:lnTo>
                    <a:pt x="327659" y="480059"/>
                  </a:lnTo>
                  <a:lnTo>
                    <a:pt x="340486" y="464819"/>
                  </a:lnTo>
                  <a:lnTo>
                    <a:pt x="293115" y="425450"/>
                  </a:lnTo>
                  <a:lnTo>
                    <a:pt x="284861" y="417829"/>
                  </a:lnTo>
                  <a:lnTo>
                    <a:pt x="279146" y="412750"/>
                  </a:lnTo>
                  <a:lnTo>
                    <a:pt x="276098" y="407669"/>
                  </a:lnTo>
                  <a:lnTo>
                    <a:pt x="273176" y="401319"/>
                  </a:lnTo>
                  <a:lnTo>
                    <a:pt x="260730" y="401319"/>
                  </a:lnTo>
                  <a:lnTo>
                    <a:pt x="247903" y="391159"/>
                  </a:lnTo>
                  <a:close/>
                </a:path>
                <a:path w="677545" h="722630">
                  <a:moveTo>
                    <a:pt x="332485" y="367029"/>
                  </a:moveTo>
                  <a:lnTo>
                    <a:pt x="294766" y="367029"/>
                  </a:lnTo>
                  <a:lnTo>
                    <a:pt x="300354" y="368300"/>
                  </a:lnTo>
                  <a:lnTo>
                    <a:pt x="306450" y="370839"/>
                  </a:lnTo>
                  <a:lnTo>
                    <a:pt x="313309" y="377189"/>
                  </a:lnTo>
                  <a:lnTo>
                    <a:pt x="372618" y="425450"/>
                  </a:lnTo>
                  <a:lnTo>
                    <a:pt x="385445" y="410209"/>
                  </a:lnTo>
                  <a:lnTo>
                    <a:pt x="332485" y="367029"/>
                  </a:lnTo>
                  <a:close/>
                </a:path>
                <a:path w="677545" h="722630">
                  <a:moveTo>
                    <a:pt x="299592" y="346709"/>
                  </a:moveTo>
                  <a:lnTo>
                    <a:pt x="293242" y="346709"/>
                  </a:lnTo>
                  <a:lnTo>
                    <a:pt x="286765" y="347979"/>
                  </a:lnTo>
                  <a:lnTo>
                    <a:pt x="259461" y="381000"/>
                  </a:lnTo>
                  <a:lnTo>
                    <a:pt x="258190" y="387350"/>
                  </a:lnTo>
                  <a:lnTo>
                    <a:pt x="258572" y="394969"/>
                  </a:lnTo>
                  <a:lnTo>
                    <a:pt x="260730" y="401319"/>
                  </a:lnTo>
                  <a:lnTo>
                    <a:pt x="273176" y="401319"/>
                  </a:lnTo>
                  <a:lnTo>
                    <a:pt x="272034" y="396239"/>
                  </a:lnTo>
                  <a:lnTo>
                    <a:pt x="273558" y="384809"/>
                  </a:lnTo>
                  <a:lnTo>
                    <a:pt x="275716" y="379729"/>
                  </a:lnTo>
                  <a:lnTo>
                    <a:pt x="279400" y="375919"/>
                  </a:lnTo>
                  <a:lnTo>
                    <a:pt x="284099" y="369569"/>
                  </a:lnTo>
                  <a:lnTo>
                    <a:pt x="289305" y="367029"/>
                  </a:lnTo>
                  <a:lnTo>
                    <a:pt x="332485" y="367029"/>
                  </a:lnTo>
                  <a:lnTo>
                    <a:pt x="326247" y="360679"/>
                  </a:lnTo>
                  <a:lnTo>
                    <a:pt x="321627" y="354329"/>
                  </a:lnTo>
                  <a:lnTo>
                    <a:pt x="318627" y="349250"/>
                  </a:lnTo>
                  <a:lnTo>
                    <a:pt x="306197" y="349250"/>
                  </a:lnTo>
                  <a:lnTo>
                    <a:pt x="299592" y="346709"/>
                  </a:lnTo>
                  <a:close/>
                </a:path>
                <a:path w="677545" h="722630">
                  <a:moveTo>
                    <a:pt x="378354" y="313689"/>
                  </a:moveTo>
                  <a:lnTo>
                    <a:pt x="341883" y="313689"/>
                  </a:lnTo>
                  <a:lnTo>
                    <a:pt x="348996" y="316229"/>
                  </a:lnTo>
                  <a:lnTo>
                    <a:pt x="353822" y="318769"/>
                  </a:lnTo>
                  <a:lnTo>
                    <a:pt x="360045" y="323850"/>
                  </a:lnTo>
                  <a:lnTo>
                    <a:pt x="417449" y="372109"/>
                  </a:lnTo>
                  <a:lnTo>
                    <a:pt x="430275" y="356869"/>
                  </a:lnTo>
                  <a:lnTo>
                    <a:pt x="378354" y="313689"/>
                  </a:lnTo>
                  <a:close/>
                </a:path>
                <a:path w="677545" h="722630">
                  <a:moveTo>
                    <a:pt x="345358" y="293369"/>
                  </a:moveTo>
                  <a:lnTo>
                    <a:pt x="338454" y="293369"/>
                  </a:lnTo>
                  <a:lnTo>
                    <a:pt x="331761" y="294639"/>
                  </a:lnTo>
                  <a:lnTo>
                    <a:pt x="304498" y="326389"/>
                  </a:lnTo>
                  <a:lnTo>
                    <a:pt x="304008" y="336550"/>
                  </a:lnTo>
                  <a:lnTo>
                    <a:pt x="306197" y="349250"/>
                  </a:lnTo>
                  <a:lnTo>
                    <a:pt x="318627" y="349250"/>
                  </a:lnTo>
                  <a:lnTo>
                    <a:pt x="317246" y="342900"/>
                  </a:lnTo>
                  <a:lnTo>
                    <a:pt x="316484" y="335279"/>
                  </a:lnTo>
                  <a:lnTo>
                    <a:pt x="338200" y="313689"/>
                  </a:lnTo>
                  <a:lnTo>
                    <a:pt x="378354" y="313689"/>
                  </a:lnTo>
                  <a:lnTo>
                    <a:pt x="359975" y="298450"/>
                  </a:lnTo>
                  <a:lnTo>
                    <a:pt x="352536" y="294639"/>
                  </a:lnTo>
                  <a:lnTo>
                    <a:pt x="345358" y="293369"/>
                  </a:lnTo>
                  <a:close/>
                </a:path>
                <a:path w="677545" h="722630">
                  <a:moveTo>
                    <a:pt x="424560" y="198119"/>
                  </a:moveTo>
                  <a:lnTo>
                    <a:pt x="386715" y="219709"/>
                  </a:lnTo>
                  <a:lnTo>
                    <a:pt x="373125" y="256539"/>
                  </a:lnTo>
                  <a:lnTo>
                    <a:pt x="374886" y="267969"/>
                  </a:lnTo>
                  <a:lnTo>
                    <a:pt x="398906" y="300989"/>
                  </a:lnTo>
                  <a:lnTo>
                    <a:pt x="433000" y="318769"/>
                  </a:lnTo>
                  <a:lnTo>
                    <a:pt x="444119" y="318769"/>
                  </a:lnTo>
                  <a:lnTo>
                    <a:pt x="454785" y="317500"/>
                  </a:lnTo>
                  <a:lnTo>
                    <a:pt x="464677" y="313689"/>
                  </a:lnTo>
                  <a:lnTo>
                    <a:pt x="473783" y="307339"/>
                  </a:lnTo>
                  <a:lnTo>
                    <a:pt x="480905" y="299719"/>
                  </a:lnTo>
                  <a:lnTo>
                    <a:pt x="444753" y="299719"/>
                  </a:lnTo>
                  <a:lnTo>
                    <a:pt x="437064" y="298450"/>
                  </a:lnTo>
                  <a:lnTo>
                    <a:pt x="404304" y="278129"/>
                  </a:lnTo>
                  <a:lnTo>
                    <a:pt x="391844" y="248919"/>
                  </a:lnTo>
                  <a:lnTo>
                    <a:pt x="392922" y="242569"/>
                  </a:lnTo>
                  <a:lnTo>
                    <a:pt x="416937" y="218439"/>
                  </a:lnTo>
                  <a:lnTo>
                    <a:pt x="472642" y="218439"/>
                  </a:lnTo>
                  <a:lnTo>
                    <a:pt x="468629" y="214629"/>
                  </a:lnTo>
                  <a:lnTo>
                    <a:pt x="457672" y="207009"/>
                  </a:lnTo>
                  <a:lnTo>
                    <a:pt x="446690" y="201929"/>
                  </a:lnTo>
                  <a:lnTo>
                    <a:pt x="435661" y="199389"/>
                  </a:lnTo>
                  <a:lnTo>
                    <a:pt x="424560" y="198119"/>
                  </a:lnTo>
                  <a:close/>
                </a:path>
                <a:path w="677545" h="722630">
                  <a:moveTo>
                    <a:pt x="472642" y="218439"/>
                  </a:moveTo>
                  <a:lnTo>
                    <a:pt x="431823" y="218439"/>
                  </a:lnTo>
                  <a:lnTo>
                    <a:pt x="439705" y="220979"/>
                  </a:lnTo>
                  <a:lnTo>
                    <a:pt x="447825" y="224789"/>
                  </a:lnTo>
                  <a:lnTo>
                    <a:pt x="474311" y="254000"/>
                  </a:lnTo>
                  <a:lnTo>
                    <a:pt x="476982" y="267969"/>
                  </a:lnTo>
                  <a:lnTo>
                    <a:pt x="475948" y="275589"/>
                  </a:lnTo>
                  <a:lnTo>
                    <a:pt x="444753" y="299719"/>
                  </a:lnTo>
                  <a:lnTo>
                    <a:pt x="480905" y="299719"/>
                  </a:lnTo>
                  <a:lnTo>
                    <a:pt x="495675" y="264159"/>
                  </a:lnTo>
                  <a:lnTo>
                    <a:pt x="495474" y="256539"/>
                  </a:lnTo>
                  <a:lnTo>
                    <a:pt x="476654" y="222250"/>
                  </a:lnTo>
                  <a:lnTo>
                    <a:pt x="472642" y="218439"/>
                  </a:lnTo>
                  <a:close/>
                </a:path>
                <a:path w="677545" h="722630">
                  <a:moveTo>
                    <a:pt x="450723" y="146050"/>
                  </a:moveTo>
                  <a:lnTo>
                    <a:pt x="439166" y="160019"/>
                  </a:lnTo>
                  <a:lnTo>
                    <a:pt x="530478" y="236219"/>
                  </a:lnTo>
                  <a:lnTo>
                    <a:pt x="543305" y="220979"/>
                  </a:lnTo>
                  <a:lnTo>
                    <a:pt x="495553" y="180339"/>
                  </a:lnTo>
                  <a:lnTo>
                    <a:pt x="488950" y="175259"/>
                  </a:lnTo>
                  <a:lnTo>
                    <a:pt x="483743" y="168909"/>
                  </a:lnTo>
                  <a:lnTo>
                    <a:pt x="479678" y="163829"/>
                  </a:lnTo>
                  <a:lnTo>
                    <a:pt x="477011" y="158750"/>
                  </a:lnTo>
                  <a:lnTo>
                    <a:pt x="476588" y="157479"/>
                  </a:lnTo>
                  <a:lnTo>
                    <a:pt x="464566" y="157479"/>
                  </a:lnTo>
                  <a:lnTo>
                    <a:pt x="450723" y="146050"/>
                  </a:lnTo>
                  <a:close/>
                </a:path>
                <a:path w="677545" h="722630">
                  <a:moveTo>
                    <a:pt x="500887" y="86359"/>
                  </a:moveTo>
                  <a:lnTo>
                    <a:pt x="488060" y="101600"/>
                  </a:lnTo>
                  <a:lnTo>
                    <a:pt x="579374" y="176529"/>
                  </a:lnTo>
                  <a:lnTo>
                    <a:pt x="592201" y="161289"/>
                  </a:lnTo>
                  <a:lnTo>
                    <a:pt x="500887" y="86359"/>
                  </a:lnTo>
                  <a:close/>
                </a:path>
                <a:path w="677545" h="722630">
                  <a:moveTo>
                    <a:pt x="483234" y="113029"/>
                  </a:moveTo>
                  <a:lnTo>
                    <a:pt x="459994" y="137159"/>
                  </a:lnTo>
                  <a:lnTo>
                    <a:pt x="459485" y="142239"/>
                  </a:lnTo>
                  <a:lnTo>
                    <a:pt x="461136" y="148589"/>
                  </a:lnTo>
                  <a:lnTo>
                    <a:pt x="464566" y="157479"/>
                  </a:lnTo>
                  <a:lnTo>
                    <a:pt x="476588" y="157479"/>
                  </a:lnTo>
                  <a:lnTo>
                    <a:pt x="475742" y="154939"/>
                  </a:lnTo>
                  <a:lnTo>
                    <a:pt x="475996" y="149859"/>
                  </a:lnTo>
                  <a:lnTo>
                    <a:pt x="493141" y="130809"/>
                  </a:lnTo>
                  <a:lnTo>
                    <a:pt x="483234" y="113029"/>
                  </a:lnTo>
                  <a:close/>
                </a:path>
                <a:path w="677545" h="722630">
                  <a:moveTo>
                    <a:pt x="620668" y="20319"/>
                  </a:moveTo>
                  <a:lnTo>
                    <a:pt x="586358" y="20319"/>
                  </a:lnTo>
                  <a:lnTo>
                    <a:pt x="592074" y="22859"/>
                  </a:lnTo>
                  <a:lnTo>
                    <a:pt x="598297" y="27939"/>
                  </a:lnTo>
                  <a:lnTo>
                    <a:pt x="598931" y="27939"/>
                  </a:lnTo>
                  <a:lnTo>
                    <a:pt x="602360" y="31750"/>
                  </a:lnTo>
                  <a:lnTo>
                    <a:pt x="599620" y="38100"/>
                  </a:lnTo>
                  <a:lnTo>
                    <a:pt x="595772" y="45719"/>
                  </a:lnTo>
                  <a:lnTo>
                    <a:pt x="590805" y="53339"/>
                  </a:lnTo>
                  <a:lnTo>
                    <a:pt x="584707" y="63500"/>
                  </a:lnTo>
                  <a:lnTo>
                    <a:pt x="570992" y="99059"/>
                  </a:lnTo>
                  <a:lnTo>
                    <a:pt x="571753" y="104139"/>
                  </a:lnTo>
                  <a:lnTo>
                    <a:pt x="602083" y="130809"/>
                  </a:lnTo>
                  <a:lnTo>
                    <a:pt x="608965" y="130809"/>
                  </a:lnTo>
                  <a:lnTo>
                    <a:pt x="622569" y="125729"/>
                  </a:lnTo>
                  <a:lnTo>
                    <a:pt x="629128" y="120650"/>
                  </a:lnTo>
                  <a:lnTo>
                    <a:pt x="635507" y="113029"/>
                  </a:lnTo>
                  <a:lnTo>
                    <a:pt x="637984" y="110489"/>
                  </a:lnTo>
                  <a:lnTo>
                    <a:pt x="605535" y="110489"/>
                  </a:lnTo>
                  <a:lnTo>
                    <a:pt x="600836" y="109219"/>
                  </a:lnTo>
                  <a:lnTo>
                    <a:pt x="596773" y="106679"/>
                  </a:lnTo>
                  <a:lnTo>
                    <a:pt x="593978" y="104139"/>
                  </a:lnTo>
                  <a:lnTo>
                    <a:pt x="592201" y="101600"/>
                  </a:lnTo>
                  <a:lnTo>
                    <a:pt x="590169" y="93979"/>
                  </a:lnTo>
                  <a:lnTo>
                    <a:pt x="590169" y="91439"/>
                  </a:lnTo>
                  <a:lnTo>
                    <a:pt x="592201" y="83819"/>
                  </a:lnTo>
                  <a:lnTo>
                    <a:pt x="594995" y="78739"/>
                  </a:lnTo>
                  <a:lnTo>
                    <a:pt x="599312" y="71119"/>
                  </a:lnTo>
                  <a:lnTo>
                    <a:pt x="604603" y="62229"/>
                  </a:lnTo>
                  <a:lnTo>
                    <a:pt x="608869" y="54609"/>
                  </a:lnTo>
                  <a:lnTo>
                    <a:pt x="612136" y="48259"/>
                  </a:lnTo>
                  <a:lnTo>
                    <a:pt x="614426" y="41909"/>
                  </a:lnTo>
                  <a:lnTo>
                    <a:pt x="646401" y="41909"/>
                  </a:lnTo>
                  <a:lnTo>
                    <a:pt x="644814" y="40639"/>
                  </a:lnTo>
                  <a:lnTo>
                    <a:pt x="635000" y="31750"/>
                  </a:lnTo>
                  <a:lnTo>
                    <a:pt x="620668" y="20319"/>
                  </a:lnTo>
                  <a:close/>
                </a:path>
                <a:path w="677545" h="722630">
                  <a:moveTo>
                    <a:pt x="646401" y="41909"/>
                  </a:moveTo>
                  <a:lnTo>
                    <a:pt x="614426" y="41909"/>
                  </a:lnTo>
                  <a:lnTo>
                    <a:pt x="620141" y="45719"/>
                  </a:lnTo>
                  <a:lnTo>
                    <a:pt x="626872" y="52069"/>
                  </a:lnTo>
                  <a:lnTo>
                    <a:pt x="631317" y="57150"/>
                  </a:lnTo>
                  <a:lnTo>
                    <a:pt x="633476" y="60959"/>
                  </a:lnTo>
                  <a:lnTo>
                    <a:pt x="636143" y="67309"/>
                  </a:lnTo>
                  <a:lnTo>
                    <a:pt x="636904" y="73659"/>
                  </a:lnTo>
                  <a:lnTo>
                    <a:pt x="635634" y="81279"/>
                  </a:lnTo>
                  <a:lnTo>
                    <a:pt x="610870" y="110489"/>
                  </a:lnTo>
                  <a:lnTo>
                    <a:pt x="637984" y="110489"/>
                  </a:lnTo>
                  <a:lnTo>
                    <a:pt x="649985" y="68579"/>
                  </a:lnTo>
                  <a:lnTo>
                    <a:pt x="669006" y="68579"/>
                  </a:lnTo>
                  <a:lnTo>
                    <a:pt x="677291" y="58419"/>
                  </a:lnTo>
                  <a:lnTo>
                    <a:pt x="672083" y="58419"/>
                  </a:lnTo>
                  <a:lnTo>
                    <a:pt x="667384" y="55879"/>
                  </a:lnTo>
                  <a:lnTo>
                    <a:pt x="663067" y="53339"/>
                  </a:lnTo>
                  <a:lnTo>
                    <a:pt x="658824" y="50800"/>
                  </a:lnTo>
                  <a:lnTo>
                    <a:pt x="652748" y="46989"/>
                  </a:lnTo>
                  <a:lnTo>
                    <a:pt x="646401" y="41909"/>
                  </a:lnTo>
                  <a:close/>
                </a:path>
                <a:path w="677545" h="722630">
                  <a:moveTo>
                    <a:pt x="466217" y="57150"/>
                  </a:moveTo>
                  <a:lnTo>
                    <a:pt x="453390" y="72389"/>
                  </a:lnTo>
                  <a:lnTo>
                    <a:pt x="471170" y="87629"/>
                  </a:lnTo>
                  <a:lnTo>
                    <a:pt x="483997" y="72389"/>
                  </a:lnTo>
                  <a:lnTo>
                    <a:pt x="466217" y="57150"/>
                  </a:lnTo>
                  <a:close/>
                </a:path>
                <a:path w="677545" h="722630">
                  <a:moveTo>
                    <a:pt x="589533" y="0"/>
                  </a:moveTo>
                  <a:lnTo>
                    <a:pt x="580262" y="0"/>
                  </a:lnTo>
                  <a:lnTo>
                    <a:pt x="574928" y="1269"/>
                  </a:lnTo>
                  <a:lnTo>
                    <a:pt x="563245" y="8889"/>
                  </a:lnTo>
                  <a:lnTo>
                    <a:pt x="557022" y="13969"/>
                  </a:lnTo>
                  <a:lnTo>
                    <a:pt x="550545" y="21589"/>
                  </a:lnTo>
                  <a:lnTo>
                    <a:pt x="546022" y="27939"/>
                  </a:lnTo>
                  <a:lnTo>
                    <a:pt x="542178" y="33019"/>
                  </a:lnTo>
                  <a:lnTo>
                    <a:pt x="539025" y="39369"/>
                  </a:lnTo>
                  <a:lnTo>
                    <a:pt x="536575" y="45719"/>
                  </a:lnTo>
                  <a:lnTo>
                    <a:pt x="533780" y="53339"/>
                  </a:lnTo>
                  <a:lnTo>
                    <a:pt x="533146" y="59689"/>
                  </a:lnTo>
                  <a:lnTo>
                    <a:pt x="534543" y="66039"/>
                  </a:lnTo>
                  <a:lnTo>
                    <a:pt x="535812" y="72389"/>
                  </a:lnTo>
                  <a:lnTo>
                    <a:pt x="539242" y="80009"/>
                  </a:lnTo>
                  <a:lnTo>
                    <a:pt x="544576" y="86359"/>
                  </a:lnTo>
                  <a:lnTo>
                    <a:pt x="559180" y="72389"/>
                  </a:lnTo>
                  <a:lnTo>
                    <a:pt x="554101" y="66039"/>
                  </a:lnTo>
                  <a:lnTo>
                    <a:pt x="551687" y="59689"/>
                  </a:lnTo>
                  <a:lnTo>
                    <a:pt x="574675" y="22859"/>
                  </a:lnTo>
                  <a:lnTo>
                    <a:pt x="586358" y="20319"/>
                  </a:lnTo>
                  <a:lnTo>
                    <a:pt x="620668" y="20319"/>
                  </a:lnTo>
                  <a:lnTo>
                    <a:pt x="614299" y="15239"/>
                  </a:lnTo>
                  <a:lnTo>
                    <a:pt x="607441" y="8889"/>
                  </a:lnTo>
                  <a:lnTo>
                    <a:pt x="602487" y="5079"/>
                  </a:lnTo>
                  <a:lnTo>
                    <a:pt x="599440" y="3809"/>
                  </a:lnTo>
                  <a:lnTo>
                    <a:pt x="594486" y="1269"/>
                  </a:lnTo>
                  <a:lnTo>
                    <a:pt x="589533" y="0"/>
                  </a:lnTo>
                  <a:close/>
                </a:path>
                <a:path w="677545" h="722630">
                  <a:moveTo>
                    <a:pt x="669006" y="68579"/>
                  </a:moveTo>
                  <a:lnTo>
                    <a:pt x="649985" y="68579"/>
                  </a:lnTo>
                  <a:lnTo>
                    <a:pt x="654684" y="72389"/>
                  </a:lnTo>
                  <a:lnTo>
                    <a:pt x="663828" y="74929"/>
                  </a:lnTo>
                  <a:lnTo>
                    <a:pt x="669006" y="68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26" name="object 14">
            <a:extLst>
              <a:ext uri="{FF2B5EF4-FFF2-40B4-BE49-F238E27FC236}">
                <a16:creationId xmlns:a16="http://schemas.microsoft.com/office/drawing/2014/main" id="{6FDAFE99-B120-BE29-E1AA-B9D371CD55FA}"/>
              </a:ext>
            </a:extLst>
          </p:cNvPr>
          <p:cNvSpPr txBox="1"/>
          <p:nvPr/>
        </p:nvSpPr>
        <p:spPr>
          <a:xfrm>
            <a:off x="5937250" y="5168900"/>
            <a:ext cx="705503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spc="-6" dirty="0">
                <a:solidFill>
                  <a:srgbClr val="FFFFFF"/>
                </a:solidFill>
                <a:latin typeface="Arial MT"/>
                <a:cs typeface="Arial MT"/>
              </a:rPr>
              <a:t>Disco</a:t>
            </a:r>
            <a:endParaRPr sz="2127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3607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SPARK: definición y aportaciones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43996"/>
            <a:ext cx="62420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BBFB5D0F-C597-C100-6BA4-12DC42579377}"/>
              </a:ext>
            </a:extLst>
          </p:cNvPr>
          <p:cNvSpPr txBox="1"/>
          <p:nvPr/>
        </p:nvSpPr>
        <p:spPr>
          <a:xfrm>
            <a:off x="326357" y="1206500"/>
            <a:ext cx="6601493" cy="5367328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marR="6004" indent="-378255">
              <a:lnSpc>
                <a:spcPct val="150000"/>
              </a:lnSpc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plataforma</a:t>
            </a:r>
            <a:r>
              <a:rPr sz="22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2200" spc="-77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computación</a:t>
            </a:r>
            <a:r>
              <a:rPr sz="22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clústers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(grandes cantidades datos)</a:t>
            </a:r>
          </a:p>
          <a:p>
            <a:pPr marL="393265" marR="6004" indent="-378255">
              <a:lnSpc>
                <a:spcPct val="150000"/>
              </a:lnSpc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spc="-18" dirty="0">
                <a:latin typeface="Arial" panose="020B0604020202020204" pitchFamily="34" charset="0"/>
                <a:cs typeface="Arial" panose="020B0604020202020204" pitchFamily="34" charset="0"/>
              </a:rPr>
              <a:t>Trabaja</a:t>
            </a:r>
            <a:r>
              <a:rPr lang="es-ES" sz="22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s-ES" sz="22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memoria (más rápido)</a:t>
            </a:r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indent="-378255">
              <a:lnSpc>
                <a:spcPct val="150000"/>
              </a:lnSpc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200" spc="-12" dirty="0">
                <a:latin typeface="Arial" panose="020B0604020202020204" pitchFamily="34" charset="0"/>
                <a:cs typeface="Arial" panose="020B0604020202020204" pitchFamily="34" charset="0"/>
              </a:rPr>
              <a:t> de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 propósito</a:t>
            </a:r>
            <a:r>
              <a:rPr sz="22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general.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 Distintas funcionalidades integradas (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SQL, ML, </a:t>
            </a:r>
            <a:r>
              <a:rPr lang="es-ES" sz="2200" spc="-77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grafos, 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etc.)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indent="-378255">
              <a:lnSpc>
                <a:spcPct val="150000"/>
              </a:lnSpc>
              <a:spcBef>
                <a:spcPts val="82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  <a:r>
              <a:rPr sz="22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 err="1">
                <a:latin typeface="Arial" panose="020B0604020202020204" pitchFamily="34" charset="0"/>
                <a:cs typeface="Arial" panose="020B0604020202020204" pitchFamily="34" charset="0"/>
              </a:rPr>
              <a:t>simplificado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 (simplicidad de l</a:t>
            </a:r>
            <a:r>
              <a:rPr lang="es-ES" sz="2200" spc="-160" dirty="0">
                <a:latin typeface="Arial" panose="020B0604020202020204" pitchFamily="34" charset="0"/>
                <a:cs typeface="Arial" panose="020B0604020202020204" pitchFamily="34" charset="0"/>
              </a:rPr>
              <a:t>as  </a:t>
            </a:r>
            <a:r>
              <a:rPr lang="es-ES" sz="2200" dirty="0" err="1"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93265" indent="-378255">
              <a:lnSpc>
                <a:spcPct val="150000"/>
              </a:lnSpc>
              <a:spcBef>
                <a:spcPts val="82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Versatilidad lenguajes (</a:t>
            </a:r>
            <a:r>
              <a:rPr lang="es-ES" sz="2200" dirty="0" err="1"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Python, R, Java, Scala) frente a Hadoop (Java)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1764" marR="95314" indent="-377505">
              <a:lnSpc>
                <a:spcPct val="150000"/>
              </a:lnSpc>
              <a:spcBef>
                <a:spcPts val="827"/>
              </a:spcBef>
              <a:buClr>
                <a:srgbClr val="A4634E"/>
              </a:buClr>
              <a:buSzPct val="60416"/>
              <a:buFont typeface="Wingdings"/>
              <a:buChar char=""/>
              <a:tabLst>
                <a:tab pos="391764" algn="l"/>
                <a:tab pos="392515" algn="l"/>
              </a:tabLst>
            </a:pP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r>
              <a:rPr lang="es-ES" sz="20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6" dirty="0" err="1"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20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interactiva,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streaming</a:t>
            </a:r>
            <a:r>
              <a:rPr lang="es-ES" sz="20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s-ES" sz="20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solo</a:t>
            </a:r>
            <a:r>
              <a:rPr lang="es-ES" sz="20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6" dirty="0" err="1"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 en </a:t>
            </a:r>
            <a:r>
              <a:rPr lang="es-ES" sz="2000" spc="-12" dirty="0" err="1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20343F2F-D5F0-A1B9-114F-7299834320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0726" y="1579430"/>
            <a:ext cx="3005440" cy="1541899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899B64DA-EA0F-E1FA-C262-72F5AC10FBD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7070" y="3610406"/>
            <a:ext cx="3062180" cy="270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6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SPARK: “demoledor” velocidad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43996"/>
            <a:ext cx="57086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B65FF1F-E938-6A16-2961-ADB883C67AB2}"/>
              </a:ext>
            </a:extLst>
          </p:cNvPr>
          <p:cNvSpPr txBox="1"/>
          <p:nvPr/>
        </p:nvSpPr>
        <p:spPr>
          <a:xfrm>
            <a:off x="630085" y="1587500"/>
            <a:ext cx="7861851" cy="1206446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indent="-37825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sz="2837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sz="2837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hasta</a:t>
            </a:r>
            <a:r>
              <a:rPr sz="2837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100x</a:t>
            </a:r>
            <a:r>
              <a:rPr sz="2837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dirty="0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sz="2837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rápido</a:t>
            </a:r>
            <a:r>
              <a:rPr sz="2837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z="2837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endParaRPr sz="283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5"/>
              </a:spcBef>
            </a:pPr>
            <a:endParaRPr sz="277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33690"/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sz="2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sz="2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127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sz="2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127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endParaRPr sz="212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CA1D16F9-47D7-CCFE-80CD-445800CB52F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7171" y="3288489"/>
            <a:ext cx="6178628" cy="33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Hadoop vs. Spark: tarea ordenar un dataset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89629"/>
            <a:ext cx="77660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727A00F1-C0B2-2B8E-C5D3-69AE5425AF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158" y="1402377"/>
            <a:ext cx="8762995" cy="5715000"/>
          </a:xfrm>
          <a:prstGeom prst="rect">
            <a:avLst/>
          </a:prstGeom>
        </p:spPr>
      </p:pic>
      <p:sp>
        <p:nvSpPr>
          <p:cNvPr id="8" name="11 Abrir llave">
            <a:extLst>
              <a:ext uri="{FF2B5EF4-FFF2-40B4-BE49-F238E27FC236}">
                <a16:creationId xmlns:a16="http://schemas.microsoft.com/office/drawing/2014/main" id="{662E9DA7-9EFE-7773-8C06-1802AC94EE8D}"/>
              </a:ext>
            </a:extLst>
          </p:cNvPr>
          <p:cNvSpPr/>
          <p:nvPr/>
        </p:nvSpPr>
        <p:spPr>
          <a:xfrm>
            <a:off x="489683" y="2226274"/>
            <a:ext cx="428628" cy="1285884"/>
          </a:xfrm>
          <a:prstGeom prst="leftBrac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13 Abrir llave">
            <a:extLst>
              <a:ext uri="{FF2B5EF4-FFF2-40B4-BE49-F238E27FC236}">
                <a16:creationId xmlns:a16="http://schemas.microsoft.com/office/drawing/2014/main" id="{111D5E7F-FF57-F145-6859-1B0406C6CD35}"/>
              </a:ext>
            </a:extLst>
          </p:cNvPr>
          <p:cNvSpPr/>
          <p:nvPr/>
        </p:nvSpPr>
        <p:spPr>
          <a:xfrm>
            <a:off x="492310" y="6187177"/>
            <a:ext cx="428628" cy="993807"/>
          </a:xfrm>
          <a:prstGeom prst="leftBrac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27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SPARK: Java, Scala, Python, 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43996"/>
            <a:ext cx="55562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7ED1D66B-AB0D-602A-1211-AD5CE1E062F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056" y="1353558"/>
            <a:ext cx="4672166" cy="5856895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8322AA20-8C20-66B9-AD8C-B346A6F94D3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3781" y="3299291"/>
            <a:ext cx="5412395" cy="2438400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7ED3AC4E-37FE-4AAF-7A4D-222351B1B5E1}"/>
              </a:ext>
            </a:extLst>
          </p:cNvPr>
          <p:cNvSpPr txBox="1"/>
          <p:nvPr/>
        </p:nvSpPr>
        <p:spPr>
          <a:xfrm>
            <a:off x="3732726" y="4732962"/>
            <a:ext cx="1147570" cy="166048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5011" rIns="0" bIns="0" rtlCol="0" anchor="t">
            <a:spAutoFit/>
          </a:bodyPr>
          <a:lstStyle/>
          <a:p>
            <a:pPr marL="14605" marR="5715" algn="ctr">
              <a:spcBef>
                <a:spcPts val="118"/>
              </a:spcBef>
            </a:pPr>
            <a:r>
              <a:rPr sz="2127" b="1" spc="-6" dirty="0">
                <a:latin typeface="Arial MT"/>
                <a:cs typeface="Arial MT"/>
              </a:rPr>
              <a:t>Contar </a:t>
            </a:r>
            <a:r>
              <a:rPr sz="2127" b="1" dirty="0">
                <a:latin typeface="Arial MT"/>
                <a:cs typeface="Arial MT"/>
              </a:rPr>
              <a:t> </a:t>
            </a:r>
            <a:r>
              <a:rPr sz="2127" b="1" spc="-6" dirty="0">
                <a:latin typeface="Arial MT"/>
                <a:cs typeface="Arial MT"/>
              </a:rPr>
              <a:t>palabras  en </a:t>
            </a:r>
            <a:r>
              <a:rPr sz="2127" b="1" dirty="0">
                <a:latin typeface="Arial MT"/>
                <a:cs typeface="Arial MT"/>
              </a:rPr>
              <a:t> </a:t>
            </a:r>
            <a:r>
              <a:rPr sz="2127" b="1" spc="-6" dirty="0">
                <a:latin typeface="Arial MT"/>
                <a:cs typeface="Arial MT"/>
              </a:rPr>
              <a:t>Hadoop</a:t>
            </a:r>
            <a:endParaRPr lang="es-ES" sz="2127" b="1" dirty="0">
              <a:latin typeface="Arial MT"/>
              <a:cs typeface="Arial MT"/>
            </a:endParaRPr>
          </a:p>
          <a:p>
            <a:pPr marL="14605" marR="5715" algn="ctr">
              <a:spcBef>
                <a:spcPts val="118"/>
              </a:spcBef>
            </a:pPr>
            <a:r>
              <a:rPr lang="es-ES" sz="2100" b="1" spc="-6" dirty="0">
                <a:latin typeface="Arial MT"/>
                <a:cs typeface="Arial MT"/>
              </a:rPr>
              <a:t>(Java)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825B19DD-7BEF-5B4B-EB6D-FA1F73E84AE1}"/>
              </a:ext>
            </a:extLst>
          </p:cNvPr>
          <p:cNvSpPr txBox="1"/>
          <p:nvPr/>
        </p:nvSpPr>
        <p:spPr>
          <a:xfrm>
            <a:off x="5168865" y="2446516"/>
            <a:ext cx="3291043" cy="67431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5011" rIns="0" bIns="0" rtlCol="0" anchor="t">
            <a:spAutoFit/>
          </a:bodyPr>
          <a:lstStyle/>
          <a:p>
            <a:pPr marL="14605">
              <a:spcBef>
                <a:spcPts val="118"/>
              </a:spcBef>
            </a:pPr>
            <a:r>
              <a:rPr sz="2100" spc="-6" dirty="0">
                <a:latin typeface="Arial MT"/>
                <a:cs typeface="Arial MT"/>
              </a:rPr>
              <a:t>Contar</a:t>
            </a:r>
            <a:r>
              <a:rPr sz="2100" spc="6" dirty="0">
                <a:latin typeface="Arial MT"/>
                <a:cs typeface="Arial MT"/>
              </a:rPr>
              <a:t> </a:t>
            </a:r>
            <a:r>
              <a:rPr sz="2100" spc="-6" dirty="0">
                <a:latin typeface="Arial MT"/>
                <a:cs typeface="Arial MT"/>
              </a:rPr>
              <a:t>palabras</a:t>
            </a:r>
            <a:r>
              <a:rPr sz="2100" spc="12" dirty="0">
                <a:latin typeface="Arial MT"/>
                <a:cs typeface="Arial MT"/>
              </a:rPr>
              <a:t> </a:t>
            </a:r>
            <a:r>
              <a:rPr sz="2100" spc="-6" dirty="0">
                <a:latin typeface="Arial MT"/>
                <a:cs typeface="Arial MT"/>
              </a:rPr>
              <a:t>en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6" dirty="0" err="1">
                <a:latin typeface="Arial MT"/>
                <a:cs typeface="Arial MT"/>
              </a:rPr>
              <a:t>Spark</a:t>
            </a:r>
            <a:endParaRPr lang="es-ES" sz="2100" dirty="0" err="1">
              <a:latin typeface="Arial MT"/>
              <a:cs typeface="Arial MT"/>
            </a:endParaRPr>
          </a:p>
          <a:p>
            <a:pPr marL="14605">
              <a:spcBef>
                <a:spcPts val="118"/>
              </a:spcBef>
            </a:pPr>
            <a:r>
              <a:rPr sz="2100" spc="-6" dirty="0">
                <a:latin typeface="Arial MT"/>
                <a:cs typeface="Arial MT"/>
              </a:rPr>
              <a:t>(</a:t>
            </a:r>
            <a:r>
              <a:rPr lang="es-ES" sz="2100" spc="-6" dirty="0">
                <a:latin typeface="Arial MT"/>
                <a:cs typeface="Arial MT"/>
              </a:rPr>
              <a:t>Python API</a:t>
            </a:r>
            <a:r>
              <a:rPr sz="2100" spc="-6" dirty="0">
                <a:latin typeface="Arial MT"/>
                <a:cs typeface="Arial MT"/>
              </a:rPr>
              <a:t>)</a:t>
            </a:r>
            <a:endParaRPr lang="es-ES" sz="21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1608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14" y="159348"/>
            <a:ext cx="8763000" cy="609562"/>
          </a:xfrm>
        </p:spPr>
        <p:txBody>
          <a:bodyPr/>
          <a:lstStyle/>
          <a:p>
            <a:r>
              <a:rPr lang="es-ES" dirty="0"/>
              <a:t>SOBRE MÍ ….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/>
              <a:pPr/>
              <a:t>4</a:t>
            </a:fld>
            <a:endParaRPr lang="en-US" sz="9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A51C161-F93E-D570-5F24-11B3090F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66" y="1358919"/>
            <a:ext cx="2280102" cy="278611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4FC91B0-31E0-185A-BE28-F2CD1DEECBE7}"/>
              </a:ext>
            </a:extLst>
          </p:cNvPr>
          <p:cNvSpPr txBox="1"/>
          <p:nvPr/>
        </p:nvSpPr>
        <p:spPr>
          <a:xfrm>
            <a:off x="3138470" y="2106623"/>
            <a:ext cx="7904180" cy="120032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>
              <a:lnSpc>
                <a:spcPct val="100000"/>
              </a:lnSpc>
              <a:buNone/>
              <a:tabLst/>
              <a:defRPr lang="es-ES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0">
              <a:lnSpc>
                <a:spcPct val="150000"/>
              </a:lnSpc>
            </a:pPr>
            <a:r>
              <a:rPr lang="es-ES" dirty="0"/>
              <a:t> </a:t>
            </a:r>
            <a:r>
              <a:rPr lang="es-ES" sz="2800" dirty="0">
                <a:solidFill>
                  <a:srgbClr val="22D3C6"/>
                </a:solidFill>
                <a:ea typeface="+mj-ea"/>
                <a:cs typeface="+mj-cs"/>
              </a:rPr>
              <a:t>Formación: 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dirty="0"/>
              <a:t>   </a:t>
            </a:r>
            <a:r>
              <a:rPr lang="es-ES" sz="2000" dirty="0"/>
              <a:t>- Máster Universitario en Ciencia de Datos (UOC)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   - Programa Superior en Big Data (I.T. Telefónica)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   - Ingeniería Técnica de Telecomunicación (ULPGC)</a:t>
            </a:r>
          </a:p>
        </p:txBody>
      </p:sp>
      <p:sp>
        <p:nvSpPr>
          <p:cNvPr id="17" name="9 CuadroTexto">
            <a:extLst>
              <a:ext uri="{FF2B5EF4-FFF2-40B4-BE49-F238E27FC236}">
                <a16:creationId xmlns:a16="http://schemas.microsoft.com/office/drawing/2014/main" id="{3770E866-8631-4DB2-8ADC-647C66D230C7}"/>
              </a:ext>
            </a:extLst>
          </p:cNvPr>
          <p:cNvSpPr txBox="1"/>
          <p:nvPr/>
        </p:nvSpPr>
        <p:spPr>
          <a:xfrm>
            <a:off x="3306784" y="749300"/>
            <a:ext cx="6000792" cy="11446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rPr>
              <a:t>Docente: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Eduardo Rivero Falcón</a:t>
            </a:r>
            <a:r>
              <a:rPr lang="es-ES" sz="2400" b="1" dirty="0">
                <a:latin typeface="Arial" pitchFamily="34" charset="0"/>
                <a:cs typeface="Arial" pitchFamily="34" charset="0"/>
              </a:rPr>
              <a:t>	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10 CuadroTexto">
            <a:extLst>
              <a:ext uri="{FF2B5EF4-FFF2-40B4-BE49-F238E27FC236}">
                <a16:creationId xmlns:a16="http://schemas.microsoft.com/office/drawing/2014/main" id="{CAC481B0-91A9-5963-EB33-0211A233AC51}"/>
              </a:ext>
            </a:extLst>
          </p:cNvPr>
          <p:cNvSpPr txBox="1"/>
          <p:nvPr/>
        </p:nvSpPr>
        <p:spPr>
          <a:xfrm>
            <a:off x="260314" y="4798918"/>
            <a:ext cx="10072758" cy="960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finales de 2018 decidí dar un giro a mi desarrollo profesional hacia el mundo de la analítica y la ciencia de datos.</a:t>
            </a:r>
            <a:r>
              <a:rPr lang="es-ES" sz="2400" b="1" dirty="0">
                <a:latin typeface="Arial" pitchFamily="34" charset="0"/>
                <a:cs typeface="Arial" pitchFamily="34" charset="0"/>
              </a:rPr>
              <a:t>	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16 CuadroTexto">
            <a:extLst>
              <a:ext uri="{FF2B5EF4-FFF2-40B4-BE49-F238E27FC236}">
                <a16:creationId xmlns:a16="http://schemas.microsoft.com/office/drawing/2014/main" id="{6FFD7119-1598-F424-6F43-53943700E1F7}"/>
              </a:ext>
            </a:extLst>
          </p:cNvPr>
          <p:cNvSpPr txBox="1"/>
          <p:nvPr/>
        </p:nvSpPr>
        <p:spPr>
          <a:xfrm>
            <a:off x="260314" y="5919738"/>
            <a:ext cx="10072758" cy="498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Científico de datos: 2 años de experiencia </a:t>
            </a:r>
            <a:r>
              <a:rPr lang="es-ES" sz="2400" b="1" dirty="0">
                <a:latin typeface="Arial" pitchFamily="34" charset="0"/>
                <a:cs typeface="Arial" pitchFamily="34" charset="0"/>
              </a:rPr>
              <a:t>	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17 CuadroTexto">
            <a:extLst>
              <a:ext uri="{FF2B5EF4-FFF2-40B4-BE49-F238E27FC236}">
                <a16:creationId xmlns:a16="http://schemas.microsoft.com/office/drawing/2014/main" id="{84AC0CA5-F245-9C65-B4C3-E9B654CACF44}"/>
              </a:ext>
            </a:extLst>
          </p:cNvPr>
          <p:cNvSpPr txBox="1"/>
          <p:nvPr/>
        </p:nvSpPr>
        <p:spPr>
          <a:xfrm>
            <a:off x="260314" y="6562680"/>
            <a:ext cx="10547386" cy="498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Voluntariado: enseñanza programación grupos desfavorecidos (1.5 años)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68910"/>
            <a:ext cx="2788368" cy="25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SPARK: Salarios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43996"/>
            <a:ext cx="31940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6B5EC13E-86AF-DA15-5583-50636B68703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871" y="1291316"/>
            <a:ext cx="9296400" cy="5252054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7EFBA29E-71E1-8172-45BB-42E2723141F5}"/>
              </a:ext>
            </a:extLst>
          </p:cNvPr>
          <p:cNvSpPr txBox="1"/>
          <p:nvPr/>
        </p:nvSpPr>
        <p:spPr>
          <a:xfrm>
            <a:off x="1902729" y="6869092"/>
            <a:ext cx="7001116" cy="342491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14605" marR="5715">
              <a:spcBef>
                <a:spcPts val="118"/>
              </a:spcBef>
            </a:pPr>
            <a:r>
              <a:rPr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800</a:t>
            </a:r>
            <a:r>
              <a:rPr sz="2100" b="1" spc="-47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 </a:t>
            </a:r>
            <a:r>
              <a:rPr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respuestas</a:t>
            </a:r>
            <a:r>
              <a:rPr lang="es-ES"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 </a:t>
            </a:r>
            <a:r>
              <a:rPr sz="2100" b="1" spc="-579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 </a:t>
            </a:r>
            <a:r>
              <a:rPr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de 53 </a:t>
            </a:r>
            <a:r>
              <a:rPr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países y</a:t>
            </a:r>
            <a:r>
              <a:rPr lang="es-E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 </a:t>
            </a:r>
            <a:r>
              <a:rPr sz="2100" b="1" spc="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 </a:t>
            </a:r>
            <a:r>
              <a:rPr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41 estados de</a:t>
            </a:r>
            <a:r>
              <a:rPr lang="es-ES"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 </a:t>
            </a:r>
            <a:r>
              <a:rPr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 </a:t>
            </a:r>
            <a:r>
              <a:rPr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EEUU</a:t>
            </a:r>
            <a:endParaRPr lang="es-ES" sz="2100" b="1" dirty="0">
              <a:solidFill>
                <a:schemeClr val="tx2">
                  <a:lumMod val="60000"/>
                  <a:lumOff val="40000"/>
                </a:schemeClr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758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12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3" y="139700"/>
            <a:ext cx="8763000" cy="609562"/>
          </a:xfrm>
        </p:spPr>
        <p:txBody>
          <a:bodyPr/>
          <a:lstStyle/>
          <a:p>
            <a:r>
              <a:rPr lang="es-ES" dirty="0"/>
              <a:t>HOJA DE RUTA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43CDC91-2875-E5C5-2651-813D6E0B836B}"/>
              </a:ext>
            </a:extLst>
          </p:cNvPr>
          <p:cNvSpPr/>
          <p:nvPr/>
        </p:nvSpPr>
        <p:spPr>
          <a:xfrm>
            <a:off x="0" y="76123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0D9CC320-2231-A378-65D4-E7305A2D32A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4203" y="12701"/>
            <a:ext cx="1522287" cy="7442200"/>
          </a:xfrm>
          <a:prstGeom prst="rect">
            <a:avLst/>
          </a:prstGeom>
        </p:spPr>
      </p:pic>
      <p:grpSp>
        <p:nvGrpSpPr>
          <p:cNvPr id="41" name="Grupo 40">
            <a:extLst>
              <a:ext uri="{FF2B5EF4-FFF2-40B4-BE49-F238E27FC236}">
                <a16:creationId xmlns:a16="http://schemas.microsoft.com/office/drawing/2014/main" id="{E3D27081-5718-F39F-D56C-C212D9210E30}"/>
              </a:ext>
            </a:extLst>
          </p:cNvPr>
          <p:cNvGrpSpPr/>
          <p:nvPr/>
        </p:nvGrpSpPr>
        <p:grpSpPr>
          <a:xfrm>
            <a:off x="236447" y="1358900"/>
            <a:ext cx="8755257" cy="5424253"/>
            <a:chOff x="236447" y="1435100"/>
            <a:chExt cx="8755257" cy="5424253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8D00447B-1396-F362-34EE-C420F6E29260}"/>
                </a:ext>
              </a:extLst>
            </p:cNvPr>
            <p:cNvSpPr/>
            <p:nvPr/>
          </p:nvSpPr>
          <p:spPr>
            <a:xfrm>
              <a:off x="236447" y="1435100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80" h="828675">
                  <a:moveTo>
                    <a:pt x="0" y="0"/>
                  </a:moveTo>
                  <a:lnTo>
                    <a:pt x="1305149" y="0"/>
                  </a:lnTo>
                  <a:lnTo>
                    <a:pt x="1719300" y="414149"/>
                  </a:lnTo>
                  <a:lnTo>
                    <a:pt x="1305149" y="828299"/>
                  </a:lnTo>
                  <a:lnTo>
                    <a:pt x="0" y="828299"/>
                  </a:lnTo>
                  <a:lnTo>
                    <a:pt x="414150" y="414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11287E9B-73AD-37F5-C843-F0A7F53CBB5B}"/>
                </a:ext>
              </a:extLst>
            </p:cNvPr>
            <p:cNvGrpSpPr/>
            <p:nvPr/>
          </p:nvGrpSpPr>
          <p:grpSpPr>
            <a:xfrm>
              <a:off x="236447" y="1435100"/>
              <a:ext cx="8755257" cy="5424253"/>
              <a:chOff x="236447" y="1716482"/>
              <a:chExt cx="8755257" cy="5424253"/>
            </a:xfrm>
          </p:grpSpPr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56260254-DF60-5B74-1A5F-49B82BCE7335}"/>
                  </a:ext>
                </a:extLst>
              </p:cNvPr>
              <p:cNvSpPr/>
              <p:nvPr/>
            </p:nvSpPr>
            <p:spPr>
              <a:xfrm>
                <a:off x="236447" y="1716482"/>
                <a:ext cx="1719580" cy="828675"/>
              </a:xfrm>
              <a:custGeom>
                <a:avLst/>
                <a:gdLst/>
                <a:ahLst/>
                <a:cxnLst/>
                <a:rect l="l" t="t" r="r" b="b"/>
                <a:pathLst>
                  <a:path w="1719580" h="828675">
                    <a:moveTo>
                      <a:pt x="1305149" y="828299"/>
                    </a:moveTo>
                    <a:lnTo>
                      <a:pt x="0" y="828299"/>
                    </a:lnTo>
                    <a:lnTo>
                      <a:pt x="414150" y="414149"/>
                    </a:lnTo>
                    <a:lnTo>
                      <a:pt x="0" y="0"/>
                    </a:lnTo>
                    <a:lnTo>
                      <a:pt x="1305149" y="0"/>
                    </a:lnTo>
                    <a:lnTo>
                      <a:pt x="1719300" y="414149"/>
                    </a:lnTo>
                    <a:lnTo>
                      <a:pt x="1305149" y="828299"/>
                    </a:lnTo>
                    <a:close/>
                  </a:path>
                </a:pathLst>
              </a:custGeom>
              <a:solidFill>
                <a:srgbClr val="EEECE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F7587E36-721E-D19C-14D9-6FF2DEF29FDC}"/>
                  </a:ext>
                </a:extLst>
              </p:cNvPr>
              <p:cNvSpPr txBox="1"/>
              <p:nvPr/>
            </p:nvSpPr>
            <p:spPr>
              <a:xfrm>
                <a:off x="896632" y="1970676"/>
                <a:ext cx="39941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90" dirty="0">
                    <a:latin typeface="Tahoma"/>
                    <a:cs typeface="Tahoma"/>
                  </a:rPr>
                  <a:t>M0</a:t>
                </a:r>
                <a:endParaRPr sz="1800">
                  <a:latin typeface="Tahoma"/>
                  <a:cs typeface="Tahoma"/>
                </a:endParaRPr>
              </a:p>
            </p:txBody>
          </p:sp>
          <p:grpSp>
            <p:nvGrpSpPr>
              <p:cNvPr id="13" name="object 8">
                <a:extLst>
                  <a:ext uri="{FF2B5EF4-FFF2-40B4-BE49-F238E27FC236}">
                    <a16:creationId xmlns:a16="http://schemas.microsoft.com/office/drawing/2014/main" id="{75918A51-26CD-F4E0-C7B1-4B6A9339064E}"/>
                  </a:ext>
                </a:extLst>
              </p:cNvPr>
              <p:cNvGrpSpPr/>
              <p:nvPr/>
            </p:nvGrpSpPr>
            <p:grpSpPr>
              <a:xfrm>
                <a:off x="1720584" y="2629883"/>
                <a:ext cx="1729105" cy="838200"/>
                <a:chOff x="1720584" y="2617183"/>
                <a:chExt cx="1729105" cy="838200"/>
              </a:xfrm>
            </p:grpSpPr>
            <p:sp>
              <p:nvSpPr>
                <p:cNvPr id="15" name="object 9">
                  <a:extLst>
                    <a:ext uri="{FF2B5EF4-FFF2-40B4-BE49-F238E27FC236}">
                      <a16:creationId xmlns:a16="http://schemas.microsoft.com/office/drawing/2014/main" id="{7B066B8F-12DE-C1A4-6A92-B5C62F0F53BD}"/>
                    </a:ext>
                  </a:extLst>
                </p:cNvPr>
                <p:cNvSpPr/>
                <p:nvPr/>
              </p:nvSpPr>
              <p:spPr>
                <a:xfrm>
                  <a:off x="1725347" y="2621945"/>
                  <a:ext cx="1719580" cy="82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579" h="828675">
                      <a:moveTo>
                        <a:pt x="1305149" y="828299"/>
                      </a:moveTo>
                      <a:lnTo>
                        <a:pt x="0" y="828299"/>
                      </a:lnTo>
                      <a:lnTo>
                        <a:pt x="414149" y="414149"/>
                      </a:lnTo>
                      <a:lnTo>
                        <a:pt x="0" y="0"/>
                      </a:lnTo>
                      <a:lnTo>
                        <a:pt x="1305149" y="0"/>
                      </a:lnTo>
                      <a:lnTo>
                        <a:pt x="1719299" y="414149"/>
                      </a:lnTo>
                      <a:lnTo>
                        <a:pt x="1305149" y="828299"/>
                      </a:lnTo>
                      <a:close/>
                    </a:path>
                  </a:pathLst>
                </a:custGeom>
                <a:solidFill>
                  <a:srgbClr val="EEECE1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6" name="object 10">
                  <a:extLst>
                    <a:ext uri="{FF2B5EF4-FFF2-40B4-BE49-F238E27FC236}">
                      <a16:creationId xmlns:a16="http://schemas.microsoft.com/office/drawing/2014/main" id="{DF16FE19-80D3-51F8-2AD4-D24E0E8C14F9}"/>
                    </a:ext>
                  </a:extLst>
                </p:cNvPr>
                <p:cNvSpPr/>
                <p:nvPr/>
              </p:nvSpPr>
              <p:spPr>
                <a:xfrm>
                  <a:off x="1725347" y="2621945"/>
                  <a:ext cx="1719580" cy="82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579" h="828675">
                      <a:moveTo>
                        <a:pt x="0" y="0"/>
                      </a:moveTo>
                      <a:lnTo>
                        <a:pt x="1305149" y="0"/>
                      </a:lnTo>
                      <a:lnTo>
                        <a:pt x="1719299" y="414149"/>
                      </a:lnTo>
                      <a:lnTo>
                        <a:pt x="1305149" y="828299"/>
                      </a:lnTo>
                      <a:lnTo>
                        <a:pt x="0" y="828299"/>
                      </a:lnTo>
                      <a:lnTo>
                        <a:pt x="414149" y="4141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4">
                  <a:solidFill>
                    <a:srgbClr val="1F497D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17" name="object 11">
                <a:extLst>
                  <a:ext uri="{FF2B5EF4-FFF2-40B4-BE49-F238E27FC236}">
                    <a16:creationId xmlns:a16="http://schemas.microsoft.com/office/drawing/2014/main" id="{88F2265A-DDE5-D4A7-F9DD-4D5FFA1AA700}"/>
                  </a:ext>
                </a:extLst>
              </p:cNvPr>
              <p:cNvSpPr txBox="1"/>
              <p:nvPr/>
            </p:nvSpPr>
            <p:spPr>
              <a:xfrm>
                <a:off x="2418335" y="2888839"/>
                <a:ext cx="33337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-165" dirty="0">
                    <a:latin typeface="Tahoma"/>
                    <a:cs typeface="Tahoma"/>
                  </a:rPr>
                  <a:t>M1</a:t>
                </a:r>
                <a:endParaRPr sz="1800">
                  <a:latin typeface="Tahoma"/>
                  <a:cs typeface="Tahoma"/>
                </a:endParaRPr>
              </a:p>
            </p:txBody>
          </p:sp>
          <p:grpSp>
            <p:nvGrpSpPr>
              <p:cNvPr id="18" name="object 12">
                <a:extLst>
                  <a:ext uri="{FF2B5EF4-FFF2-40B4-BE49-F238E27FC236}">
                    <a16:creationId xmlns:a16="http://schemas.microsoft.com/office/drawing/2014/main" id="{CF550440-CA22-8031-8F8C-5135B9CD5C56}"/>
                  </a:ext>
                </a:extLst>
              </p:cNvPr>
              <p:cNvGrpSpPr/>
              <p:nvPr/>
            </p:nvGrpSpPr>
            <p:grpSpPr>
              <a:xfrm>
                <a:off x="3126767" y="3548045"/>
                <a:ext cx="1729105" cy="838200"/>
                <a:chOff x="3126767" y="3535345"/>
                <a:chExt cx="1729105" cy="838200"/>
              </a:xfrm>
            </p:grpSpPr>
            <p:sp>
              <p:nvSpPr>
                <p:cNvPr id="19" name="object 13">
                  <a:extLst>
                    <a:ext uri="{FF2B5EF4-FFF2-40B4-BE49-F238E27FC236}">
                      <a16:creationId xmlns:a16="http://schemas.microsoft.com/office/drawing/2014/main" id="{FEB15FE0-65E5-C675-A240-600498C80E55}"/>
                    </a:ext>
                  </a:extLst>
                </p:cNvPr>
                <p:cNvSpPr/>
                <p:nvPr/>
              </p:nvSpPr>
              <p:spPr>
                <a:xfrm>
                  <a:off x="3131530" y="3540108"/>
                  <a:ext cx="1719580" cy="82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579" h="828675">
                      <a:moveTo>
                        <a:pt x="1305149" y="828299"/>
                      </a:moveTo>
                      <a:lnTo>
                        <a:pt x="0" y="828299"/>
                      </a:lnTo>
                      <a:lnTo>
                        <a:pt x="414149" y="414149"/>
                      </a:lnTo>
                      <a:lnTo>
                        <a:pt x="0" y="0"/>
                      </a:lnTo>
                      <a:lnTo>
                        <a:pt x="1305149" y="0"/>
                      </a:lnTo>
                      <a:lnTo>
                        <a:pt x="1719299" y="414149"/>
                      </a:lnTo>
                      <a:lnTo>
                        <a:pt x="1305149" y="828299"/>
                      </a:lnTo>
                      <a:close/>
                    </a:path>
                  </a:pathLst>
                </a:custGeom>
                <a:solidFill>
                  <a:srgbClr val="EEECE1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0" name="object 14">
                  <a:extLst>
                    <a:ext uri="{FF2B5EF4-FFF2-40B4-BE49-F238E27FC236}">
                      <a16:creationId xmlns:a16="http://schemas.microsoft.com/office/drawing/2014/main" id="{2B8D3F20-E4C3-A293-9574-D670AF8BFD0B}"/>
                    </a:ext>
                  </a:extLst>
                </p:cNvPr>
                <p:cNvSpPr/>
                <p:nvPr/>
              </p:nvSpPr>
              <p:spPr>
                <a:xfrm>
                  <a:off x="3131530" y="3540108"/>
                  <a:ext cx="1719580" cy="82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579" h="828675">
                      <a:moveTo>
                        <a:pt x="0" y="0"/>
                      </a:moveTo>
                      <a:lnTo>
                        <a:pt x="1305149" y="0"/>
                      </a:lnTo>
                      <a:lnTo>
                        <a:pt x="1719299" y="414149"/>
                      </a:lnTo>
                      <a:lnTo>
                        <a:pt x="1305149" y="828299"/>
                      </a:lnTo>
                      <a:lnTo>
                        <a:pt x="0" y="828299"/>
                      </a:lnTo>
                      <a:lnTo>
                        <a:pt x="414149" y="4141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4">
                  <a:solidFill>
                    <a:srgbClr val="1F497D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21" name="object 15">
                <a:extLst>
                  <a:ext uri="{FF2B5EF4-FFF2-40B4-BE49-F238E27FC236}">
                    <a16:creationId xmlns:a16="http://schemas.microsoft.com/office/drawing/2014/main" id="{67550496-F87D-7F83-28A1-784E34013708}"/>
                  </a:ext>
                </a:extLst>
              </p:cNvPr>
              <p:cNvSpPr txBox="1"/>
              <p:nvPr/>
            </p:nvSpPr>
            <p:spPr>
              <a:xfrm>
                <a:off x="3801887" y="3807002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0" dirty="0">
                    <a:latin typeface="Tahoma"/>
                    <a:cs typeface="Tahoma"/>
                  </a:rPr>
                  <a:t>M2</a:t>
                </a:r>
                <a:endParaRPr sz="1800">
                  <a:latin typeface="Tahoma"/>
                  <a:cs typeface="Tahoma"/>
                </a:endParaRPr>
              </a:p>
            </p:txBody>
          </p:sp>
          <p:grpSp>
            <p:nvGrpSpPr>
              <p:cNvPr id="22" name="object 16">
                <a:extLst>
                  <a:ext uri="{FF2B5EF4-FFF2-40B4-BE49-F238E27FC236}">
                    <a16:creationId xmlns:a16="http://schemas.microsoft.com/office/drawing/2014/main" id="{6A3227C9-D657-8E92-84AE-682509CE6787}"/>
                  </a:ext>
                </a:extLst>
              </p:cNvPr>
              <p:cNvGrpSpPr/>
              <p:nvPr/>
            </p:nvGrpSpPr>
            <p:grpSpPr>
              <a:xfrm>
                <a:off x="4450234" y="4466209"/>
                <a:ext cx="1729105" cy="838200"/>
                <a:chOff x="4450234" y="4453509"/>
                <a:chExt cx="1729105" cy="838200"/>
              </a:xfrm>
            </p:grpSpPr>
            <p:sp>
              <p:nvSpPr>
                <p:cNvPr id="23" name="object 17">
                  <a:extLst>
                    <a:ext uri="{FF2B5EF4-FFF2-40B4-BE49-F238E27FC236}">
                      <a16:creationId xmlns:a16="http://schemas.microsoft.com/office/drawing/2014/main" id="{AFE57380-B49A-230F-DDEA-8E59FDFF057B}"/>
                    </a:ext>
                  </a:extLst>
                </p:cNvPr>
                <p:cNvSpPr/>
                <p:nvPr/>
              </p:nvSpPr>
              <p:spPr>
                <a:xfrm>
                  <a:off x="4454996" y="4458271"/>
                  <a:ext cx="1719580" cy="82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579" h="828675">
                      <a:moveTo>
                        <a:pt x="1305149" y="828299"/>
                      </a:moveTo>
                      <a:lnTo>
                        <a:pt x="0" y="828299"/>
                      </a:lnTo>
                      <a:lnTo>
                        <a:pt x="414149" y="414149"/>
                      </a:lnTo>
                      <a:lnTo>
                        <a:pt x="0" y="0"/>
                      </a:lnTo>
                      <a:lnTo>
                        <a:pt x="1305149" y="0"/>
                      </a:lnTo>
                      <a:lnTo>
                        <a:pt x="1719299" y="414149"/>
                      </a:lnTo>
                      <a:lnTo>
                        <a:pt x="1305149" y="828299"/>
                      </a:lnTo>
                      <a:close/>
                    </a:path>
                  </a:pathLst>
                </a:custGeom>
                <a:solidFill>
                  <a:srgbClr val="EEECE1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4" name="object 18">
                  <a:extLst>
                    <a:ext uri="{FF2B5EF4-FFF2-40B4-BE49-F238E27FC236}">
                      <a16:creationId xmlns:a16="http://schemas.microsoft.com/office/drawing/2014/main" id="{414226E9-5CBC-595F-220B-B80052C3534B}"/>
                    </a:ext>
                  </a:extLst>
                </p:cNvPr>
                <p:cNvSpPr/>
                <p:nvPr/>
              </p:nvSpPr>
              <p:spPr>
                <a:xfrm>
                  <a:off x="4454996" y="4458271"/>
                  <a:ext cx="1719580" cy="82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579" h="828675">
                      <a:moveTo>
                        <a:pt x="0" y="0"/>
                      </a:moveTo>
                      <a:lnTo>
                        <a:pt x="1305149" y="0"/>
                      </a:lnTo>
                      <a:lnTo>
                        <a:pt x="1719299" y="414149"/>
                      </a:lnTo>
                      <a:lnTo>
                        <a:pt x="1305149" y="828299"/>
                      </a:lnTo>
                      <a:lnTo>
                        <a:pt x="0" y="828299"/>
                      </a:lnTo>
                      <a:lnTo>
                        <a:pt x="414149" y="4141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4">
                  <a:solidFill>
                    <a:srgbClr val="1F497D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25" name="object 19">
                <a:extLst>
                  <a:ext uri="{FF2B5EF4-FFF2-40B4-BE49-F238E27FC236}">
                    <a16:creationId xmlns:a16="http://schemas.microsoft.com/office/drawing/2014/main" id="{61430FD7-8FCB-E5AF-E91C-7800C9FE14A4}"/>
                  </a:ext>
                </a:extLst>
              </p:cNvPr>
              <p:cNvSpPr txBox="1"/>
              <p:nvPr/>
            </p:nvSpPr>
            <p:spPr>
              <a:xfrm>
                <a:off x="5125124" y="4725165"/>
                <a:ext cx="379095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5" dirty="0">
                    <a:latin typeface="Tahoma"/>
                    <a:cs typeface="Tahoma"/>
                  </a:rPr>
                  <a:t>M3</a:t>
                </a:r>
                <a:endParaRPr sz="1800">
                  <a:latin typeface="Tahoma"/>
                  <a:cs typeface="Tahoma"/>
                </a:endParaRPr>
              </a:p>
            </p:txBody>
          </p:sp>
          <p:grpSp>
            <p:nvGrpSpPr>
              <p:cNvPr id="26" name="object 20">
                <a:extLst>
                  <a:ext uri="{FF2B5EF4-FFF2-40B4-BE49-F238E27FC236}">
                    <a16:creationId xmlns:a16="http://schemas.microsoft.com/office/drawing/2014/main" id="{0DE74DCF-2F29-FC91-EBF0-1498780034EE}"/>
                  </a:ext>
                </a:extLst>
              </p:cNvPr>
              <p:cNvGrpSpPr/>
              <p:nvPr/>
            </p:nvGrpSpPr>
            <p:grpSpPr>
              <a:xfrm>
                <a:off x="5773699" y="5384372"/>
                <a:ext cx="1729105" cy="838200"/>
                <a:chOff x="5773699" y="5371672"/>
                <a:chExt cx="1729105" cy="838200"/>
              </a:xfrm>
            </p:grpSpPr>
            <p:sp>
              <p:nvSpPr>
                <p:cNvPr id="27" name="object 21">
                  <a:extLst>
                    <a:ext uri="{FF2B5EF4-FFF2-40B4-BE49-F238E27FC236}">
                      <a16:creationId xmlns:a16="http://schemas.microsoft.com/office/drawing/2014/main" id="{CEA4CF94-C507-920A-F7A0-43B0CD65E668}"/>
                    </a:ext>
                  </a:extLst>
                </p:cNvPr>
                <p:cNvSpPr/>
                <p:nvPr/>
              </p:nvSpPr>
              <p:spPr>
                <a:xfrm>
                  <a:off x="5778462" y="5376434"/>
                  <a:ext cx="1719580" cy="82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579" h="828675">
                      <a:moveTo>
                        <a:pt x="1305149" y="828299"/>
                      </a:moveTo>
                      <a:lnTo>
                        <a:pt x="0" y="828299"/>
                      </a:lnTo>
                      <a:lnTo>
                        <a:pt x="414149" y="414149"/>
                      </a:lnTo>
                      <a:lnTo>
                        <a:pt x="0" y="0"/>
                      </a:lnTo>
                      <a:lnTo>
                        <a:pt x="1305149" y="0"/>
                      </a:lnTo>
                      <a:lnTo>
                        <a:pt x="1719299" y="414149"/>
                      </a:lnTo>
                      <a:lnTo>
                        <a:pt x="1305149" y="828299"/>
                      </a:lnTo>
                      <a:close/>
                    </a:path>
                  </a:pathLst>
                </a:custGeom>
                <a:solidFill>
                  <a:srgbClr val="EEECE1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8" name="object 22">
                  <a:extLst>
                    <a:ext uri="{FF2B5EF4-FFF2-40B4-BE49-F238E27FC236}">
                      <a16:creationId xmlns:a16="http://schemas.microsoft.com/office/drawing/2014/main" id="{B7DD8010-961E-8241-42C0-28718959D71C}"/>
                    </a:ext>
                  </a:extLst>
                </p:cNvPr>
                <p:cNvSpPr/>
                <p:nvPr/>
              </p:nvSpPr>
              <p:spPr>
                <a:xfrm>
                  <a:off x="5778462" y="5376434"/>
                  <a:ext cx="1719580" cy="82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579" h="828675">
                      <a:moveTo>
                        <a:pt x="0" y="0"/>
                      </a:moveTo>
                      <a:lnTo>
                        <a:pt x="1305149" y="0"/>
                      </a:lnTo>
                      <a:lnTo>
                        <a:pt x="1719299" y="414149"/>
                      </a:lnTo>
                      <a:lnTo>
                        <a:pt x="1305149" y="828299"/>
                      </a:lnTo>
                      <a:lnTo>
                        <a:pt x="0" y="828299"/>
                      </a:lnTo>
                      <a:lnTo>
                        <a:pt x="414149" y="4141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4">
                  <a:solidFill>
                    <a:srgbClr val="1F497D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29" name="object 23">
                <a:extLst>
                  <a:ext uri="{FF2B5EF4-FFF2-40B4-BE49-F238E27FC236}">
                    <a16:creationId xmlns:a16="http://schemas.microsoft.com/office/drawing/2014/main" id="{24884E42-4D65-E9D9-5D36-5D2D25D5BFE6}"/>
                  </a:ext>
                </a:extLst>
              </p:cNvPr>
              <p:cNvSpPr txBox="1"/>
              <p:nvPr/>
            </p:nvSpPr>
            <p:spPr>
              <a:xfrm>
                <a:off x="6437504" y="5643328"/>
                <a:ext cx="40132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00" dirty="0">
                    <a:latin typeface="Tahoma"/>
                    <a:cs typeface="Tahoma"/>
                  </a:rPr>
                  <a:t>M4</a:t>
                </a:r>
                <a:endParaRPr sz="1800">
                  <a:latin typeface="Tahoma"/>
                  <a:cs typeface="Tahoma"/>
                </a:endParaRPr>
              </a:p>
            </p:txBody>
          </p:sp>
          <p:sp>
            <p:nvSpPr>
              <p:cNvPr id="30" name="object 24">
                <a:extLst>
                  <a:ext uri="{FF2B5EF4-FFF2-40B4-BE49-F238E27FC236}">
                    <a16:creationId xmlns:a16="http://schemas.microsoft.com/office/drawing/2014/main" id="{9CFDEF43-33AB-00DE-FF28-11682F8EB4D5}"/>
                  </a:ext>
                </a:extLst>
              </p:cNvPr>
              <p:cNvSpPr txBox="1"/>
              <p:nvPr/>
            </p:nvSpPr>
            <p:spPr>
              <a:xfrm>
                <a:off x="5024168" y="3807002"/>
                <a:ext cx="1613103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b="1" dirty="0">
                    <a:solidFill>
                      <a:srgbClr val="0611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 Analytics</a:t>
                </a:r>
              </a:p>
            </p:txBody>
          </p:sp>
          <p:sp>
            <p:nvSpPr>
              <p:cNvPr id="31" name="object 25">
                <a:extLst>
                  <a:ext uri="{FF2B5EF4-FFF2-40B4-BE49-F238E27FC236}">
                    <a16:creationId xmlns:a16="http://schemas.microsoft.com/office/drawing/2014/main" id="{FF4C8AAD-A289-403C-FA9E-2E77B2D64CCF}"/>
                  </a:ext>
                </a:extLst>
              </p:cNvPr>
              <p:cNvSpPr txBox="1"/>
              <p:nvPr/>
            </p:nvSpPr>
            <p:spPr>
              <a:xfrm>
                <a:off x="1986274" y="1957484"/>
                <a:ext cx="677037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1113" indent="1588">
                  <a:spcBef>
                    <a:spcPts val="100"/>
                  </a:spcBef>
                </a:pPr>
                <a:r>
                  <a:rPr lang="es-ES" b="1" dirty="0">
                    <a:solidFill>
                      <a:srgbClr val="0611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Introducción al Business Intelligence y Advanced Analytics</a:t>
                </a:r>
              </a:p>
            </p:txBody>
          </p:sp>
          <p:sp>
            <p:nvSpPr>
              <p:cNvPr id="32" name="object 26">
                <a:extLst>
                  <a:ext uri="{FF2B5EF4-FFF2-40B4-BE49-F238E27FC236}">
                    <a16:creationId xmlns:a16="http://schemas.microsoft.com/office/drawing/2014/main" id="{39ED2FAA-3512-5083-C508-8C96E371EB9C}"/>
                  </a:ext>
                </a:extLst>
              </p:cNvPr>
              <p:cNvSpPr txBox="1"/>
              <p:nvPr/>
            </p:nvSpPr>
            <p:spPr>
              <a:xfrm>
                <a:off x="3560000" y="2892467"/>
                <a:ext cx="2877504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1113" indent="1588">
                  <a:lnSpc>
                    <a:spcPct val="100000"/>
                  </a:lnSpc>
                  <a:spcBef>
                    <a:spcPts val="100"/>
                  </a:spcBef>
                </a:pPr>
                <a:r>
                  <a:rPr b="1" dirty="0">
                    <a:solidFill>
                      <a:srgbClr val="0611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Management</a:t>
                </a:r>
              </a:p>
            </p:txBody>
          </p:sp>
          <p:sp>
            <p:nvSpPr>
              <p:cNvPr id="33" name="object 28">
                <a:extLst>
                  <a:ext uri="{FF2B5EF4-FFF2-40B4-BE49-F238E27FC236}">
                    <a16:creationId xmlns:a16="http://schemas.microsoft.com/office/drawing/2014/main" id="{6ACA4440-9078-F27B-C17B-8DEC16813646}"/>
                  </a:ext>
                </a:extLst>
              </p:cNvPr>
              <p:cNvSpPr txBox="1"/>
              <p:nvPr/>
            </p:nvSpPr>
            <p:spPr>
              <a:xfrm>
                <a:off x="896632" y="4696986"/>
                <a:ext cx="360467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b="1" dirty="0">
                    <a:solidFill>
                      <a:srgbClr val="0611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Fundamentals con Python</a:t>
                </a:r>
              </a:p>
            </p:txBody>
          </p:sp>
          <p:sp>
            <p:nvSpPr>
              <p:cNvPr id="34" name="object 29">
                <a:extLst>
                  <a:ext uri="{FF2B5EF4-FFF2-40B4-BE49-F238E27FC236}">
                    <a16:creationId xmlns:a16="http://schemas.microsoft.com/office/drawing/2014/main" id="{2B8E3107-5EF7-0795-0713-74677B61911D}"/>
                  </a:ext>
                </a:extLst>
              </p:cNvPr>
              <p:cNvSpPr txBox="1"/>
              <p:nvPr/>
            </p:nvSpPr>
            <p:spPr>
              <a:xfrm>
                <a:off x="1986274" y="5615149"/>
                <a:ext cx="3964769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b="1" dirty="0">
                    <a:solidFill>
                      <a:srgbClr val="0611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Science &amp; Machine Learning</a:t>
                </a:r>
              </a:p>
            </p:txBody>
          </p:sp>
          <p:sp>
            <p:nvSpPr>
              <p:cNvPr id="35" name="object 30">
                <a:extLst>
                  <a:ext uri="{FF2B5EF4-FFF2-40B4-BE49-F238E27FC236}">
                    <a16:creationId xmlns:a16="http://schemas.microsoft.com/office/drawing/2014/main" id="{7A850EDF-A372-67B8-8ECE-F62070DA3AC7}"/>
                  </a:ext>
                </a:extLst>
              </p:cNvPr>
              <p:cNvSpPr txBox="1"/>
              <p:nvPr/>
            </p:nvSpPr>
            <p:spPr>
              <a:xfrm>
                <a:off x="3651250" y="6648083"/>
                <a:ext cx="3798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b="1" dirty="0">
                    <a:solidFill>
                      <a:srgbClr val="06112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Arquitecturas Cloud &amp; Big Data</a:t>
                </a:r>
              </a:p>
            </p:txBody>
          </p:sp>
          <p:grpSp>
            <p:nvGrpSpPr>
              <p:cNvPr id="36" name="object 31">
                <a:extLst>
                  <a:ext uri="{FF2B5EF4-FFF2-40B4-BE49-F238E27FC236}">
                    <a16:creationId xmlns:a16="http://schemas.microsoft.com/office/drawing/2014/main" id="{A1F9926E-142B-E4D1-EB71-61E425F4B814}"/>
                  </a:ext>
                </a:extLst>
              </p:cNvPr>
              <p:cNvGrpSpPr/>
              <p:nvPr/>
            </p:nvGrpSpPr>
            <p:grpSpPr>
              <a:xfrm>
                <a:off x="7262599" y="6302535"/>
                <a:ext cx="1729105" cy="838200"/>
                <a:chOff x="7262599" y="6289835"/>
                <a:chExt cx="1729105" cy="838200"/>
              </a:xfrm>
            </p:grpSpPr>
            <p:sp>
              <p:nvSpPr>
                <p:cNvPr id="37" name="object 32">
                  <a:extLst>
                    <a:ext uri="{FF2B5EF4-FFF2-40B4-BE49-F238E27FC236}">
                      <a16:creationId xmlns:a16="http://schemas.microsoft.com/office/drawing/2014/main" id="{A50466FB-A964-172C-656A-D9C5E923DBF9}"/>
                    </a:ext>
                  </a:extLst>
                </p:cNvPr>
                <p:cNvSpPr/>
                <p:nvPr/>
              </p:nvSpPr>
              <p:spPr>
                <a:xfrm>
                  <a:off x="7267361" y="6294597"/>
                  <a:ext cx="1719580" cy="82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579" h="828675">
                      <a:moveTo>
                        <a:pt x="1305149" y="828299"/>
                      </a:moveTo>
                      <a:lnTo>
                        <a:pt x="0" y="828299"/>
                      </a:lnTo>
                      <a:lnTo>
                        <a:pt x="414149" y="414149"/>
                      </a:lnTo>
                      <a:lnTo>
                        <a:pt x="0" y="0"/>
                      </a:lnTo>
                      <a:lnTo>
                        <a:pt x="1305149" y="0"/>
                      </a:lnTo>
                      <a:lnTo>
                        <a:pt x="1719299" y="414149"/>
                      </a:lnTo>
                      <a:lnTo>
                        <a:pt x="1305149" y="828299"/>
                      </a:lnTo>
                      <a:close/>
                    </a:path>
                  </a:pathLst>
                </a:custGeom>
                <a:solidFill>
                  <a:srgbClr val="EEECE1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8" name="object 33">
                  <a:extLst>
                    <a:ext uri="{FF2B5EF4-FFF2-40B4-BE49-F238E27FC236}">
                      <a16:creationId xmlns:a16="http://schemas.microsoft.com/office/drawing/2014/main" id="{96F7995C-AF5E-18DB-6BC4-5AB096715E7C}"/>
                    </a:ext>
                  </a:extLst>
                </p:cNvPr>
                <p:cNvSpPr/>
                <p:nvPr/>
              </p:nvSpPr>
              <p:spPr>
                <a:xfrm>
                  <a:off x="7267361" y="6294597"/>
                  <a:ext cx="1719580" cy="82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579" h="828675">
                      <a:moveTo>
                        <a:pt x="0" y="0"/>
                      </a:moveTo>
                      <a:lnTo>
                        <a:pt x="1305149" y="0"/>
                      </a:lnTo>
                      <a:lnTo>
                        <a:pt x="1719299" y="414149"/>
                      </a:lnTo>
                      <a:lnTo>
                        <a:pt x="1305149" y="828299"/>
                      </a:lnTo>
                      <a:lnTo>
                        <a:pt x="0" y="828299"/>
                      </a:lnTo>
                      <a:lnTo>
                        <a:pt x="414149" y="4141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4">
                  <a:solidFill>
                    <a:srgbClr val="1F497D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39" name="object 34">
                <a:extLst>
                  <a:ext uri="{FF2B5EF4-FFF2-40B4-BE49-F238E27FC236}">
                    <a16:creationId xmlns:a16="http://schemas.microsoft.com/office/drawing/2014/main" id="{FDABD6A6-E34D-CAB6-C31C-6F11DF3902D3}"/>
                  </a:ext>
                </a:extLst>
              </p:cNvPr>
              <p:cNvSpPr txBox="1"/>
              <p:nvPr/>
            </p:nvSpPr>
            <p:spPr>
              <a:xfrm>
                <a:off x="7937148" y="6561491"/>
                <a:ext cx="37973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b="1" spc="15" dirty="0">
                    <a:latin typeface="Tahoma"/>
                    <a:cs typeface="Tahoma"/>
                  </a:rPr>
                  <a:t>M5</a:t>
                </a:r>
                <a:endParaRPr sz="1800">
                  <a:latin typeface="Tahoma"/>
                  <a:cs typeface="Tahoma"/>
                </a:endParaRPr>
              </a:p>
            </p:txBody>
          </p:sp>
        </p:grpSp>
      </p:grpSp>
      <p:sp>
        <p:nvSpPr>
          <p:cNvPr id="42" name="Rectángulo 41">
            <a:extLst>
              <a:ext uri="{FF2B5EF4-FFF2-40B4-BE49-F238E27FC236}">
                <a16:creationId xmlns:a16="http://schemas.microsoft.com/office/drawing/2014/main" id="{E185C9E8-FCC0-EB02-D765-D206179D7D07}"/>
              </a:ext>
            </a:extLst>
          </p:cNvPr>
          <p:cNvSpPr/>
          <p:nvPr/>
        </p:nvSpPr>
        <p:spPr>
          <a:xfrm>
            <a:off x="0" y="754394"/>
            <a:ext cx="31940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0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465C159-277B-CC4C-88F2-AEF4F88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167455"/>
            <a:ext cx="8763000" cy="609562"/>
          </a:xfrm>
        </p:spPr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10024B63-0AA9-622A-D59B-39C45FE88998}"/>
              </a:ext>
            </a:extLst>
          </p:cNvPr>
          <p:cNvSpPr txBox="1"/>
          <p:nvPr/>
        </p:nvSpPr>
        <p:spPr>
          <a:xfrm>
            <a:off x="374650" y="1384595"/>
            <a:ext cx="10210800" cy="88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05130">
              <a:lnSpc>
                <a:spcPct val="100000"/>
              </a:lnSpc>
              <a:spcBef>
                <a:spcPts val="100"/>
              </a:spcBef>
              <a:buSzPct val="121052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Virtual (20 horas “solo”)</a:t>
            </a:r>
          </a:p>
          <a:p>
            <a:pPr marL="12700" marR="5080">
              <a:lnSpc>
                <a:spcPct val="114999"/>
              </a:lnSpc>
              <a:spcBef>
                <a:spcPts val="1365"/>
              </a:spcBef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se atiende y se practica, tiempo suficiente para asentar fundamentos</a:t>
            </a:r>
            <a:r>
              <a:rPr lang="es-ES" sz="2400" spc="-10" dirty="0">
                <a:latin typeface="Arial" pitchFamily="34" charset="0"/>
                <a:cs typeface="Arial" pitchFamily="34" charset="0"/>
              </a:rPr>
              <a:t>.</a:t>
            </a:r>
            <a:endParaRPr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619AD5B1-DDE4-7147-F735-E8FD16C23BED}"/>
              </a:ext>
            </a:extLst>
          </p:cNvPr>
          <p:cNvSpPr txBox="1"/>
          <p:nvPr/>
        </p:nvSpPr>
        <p:spPr>
          <a:xfrm>
            <a:off x="374650" y="2795385"/>
            <a:ext cx="8858312" cy="3592715"/>
          </a:xfrm>
          <a:prstGeom prst="rect">
            <a:avLst/>
          </a:prstGeom>
          <a:ln w="28574">
            <a:noFill/>
          </a:ln>
        </p:spPr>
        <p:txBody>
          <a:bodyPr vert="horz" wrap="square" lIns="0" tIns="67310" rIns="0" bIns="0" rtlCol="0">
            <a:spAutoFit/>
          </a:bodyPr>
          <a:lstStyle/>
          <a:p>
            <a:pPr marL="12700" marR="5080" indent="-375285">
              <a:lnSpc>
                <a:spcPct val="114999"/>
              </a:lnSpc>
              <a:spcBef>
                <a:spcPts val="1365"/>
              </a:spcBef>
              <a:buFont typeface="Arial MT"/>
              <a:buChar char="○"/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teóricos</a:t>
            </a: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(los necesarios y contexto)</a:t>
            </a:r>
          </a:p>
          <a:p>
            <a:pPr marL="12700" marR="5080" indent="-375285">
              <a:lnSpc>
                <a:spcPct val="114999"/>
              </a:lnSpc>
              <a:spcBef>
                <a:spcPts val="1365"/>
              </a:spcBef>
              <a:buFont typeface="Arial MT"/>
              <a:buChar char="○"/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Actividades en clase</a:t>
            </a: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(learning by doing)</a:t>
            </a:r>
            <a:endParaRPr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indent="-375285">
              <a:lnSpc>
                <a:spcPct val="114999"/>
              </a:lnSpc>
              <a:spcBef>
                <a:spcPts val="1365"/>
              </a:spcBef>
              <a:buFont typeface="Arial MT"/>
              <a:buChar char="○"/>
              <a:tabLst>
                <a:tab pos="548640" algn="l"/>
                <a:tab pos="549275" algn="l"/>
              </a:tabLst>
            </a:pPr>
            <a:r>
              <a:rPr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Evaluación final:</a:t>
            </a:r>
            <a:endParaRPr lang="es-ES"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Cuestionario</a:t>
            </a:r>
            <a:endParaRPr lang="es-ES"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(una respuesta correcta)</a:t>
            </a:r>
            <a:endParaRPr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46E3612-E194-8A91-6B7C-B389DF9BAFD7}"/>
              </a:ext>
            </a:extLst>
          </p:cNvPr>
          <p:cNvSpPr/>
          <p:nvPr/>
        </p:nvSpPr>
        <p:spPr>
          <a:xfrm>
            <a:off x="0" y="754394"/>
            <a:ext cx="31940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89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9136" y="1808633"/>
            <a:ext cx="6690714" cy="693267"/>
          </a:xfrm>
        </p:spPr>
        <p:txBody>
          <a:bodyPr/>
          <a:lstStyle/>
          <a:p>
            <a:r>
              <a:rPr lang="es-ES" dirty="0">
                <a:solidFill>
                  <a:srgbClr val="22D3C6"/>
                </a:solidFill>
              </a:rPr>
              <a:t>2. Big Data</a:t>
            </a:r>
          </a:p>
        </p:txBody>
      </p:sp>
    </p:spTree>
    <p:extLst>
      <p:ext uri="{BB962C8B-B14F-4D97-AF65-F5344CB8AC3E}">
        <p14:creationId xmlns:p14="http://schemas.microsoft.com/office/powerpoint/2010/main" val="387844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" y="135041"/>
            <a:ext cx="8763000" cy="609562"/>
          </a:xfrm>
        </p:spPr>
        <p:txBody>
          <a:bodyPr/>
          <a:lstStyle/>
          <a:p>
            <a:r>
              <a:rPr lang="es-ES" dirty="0"/>
              <a:t>BIG DATA: definición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8" name="CuadroTexto 15">
            <a:extLst>
              <a:ext uri="{FF2B5EF4-FFF2-40B4-BE49-F238E27FC236}">
                <a16:creationId xmlns:a16="http://schemas.microsoft.com/office/drawing/2014/main" id="{5EFE46BF-46A8-DE2D-B93A-5B15813E5032}"/>
              </a:ext>
            </a:extLst>
          </p:cNvPr>
          <p:cNvSpPr txBox="1"/>
          <p:nvPr/>
        </p:nvSpPr>
        <p:spPr>
          <a:xfrm>
            <a:off x="331752" y="1230661"/>
            <a:ext cx="10047320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Podríamos definir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“B</a:t>
            </a:r>
            <a:r>
              <a:rPr lang="es-MX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ig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s-MX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ata” como a todo conjunto de datos de tamaño tan grande que es difícil de procesar </a:t>
            </a: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mediante las herramientas de gestión de bases de datos o las aplicaciones tradicionales de procesamiento de datos.</a:t>
            </a:r>
            <a:endParaRPr lang="es-MX" sz="2000" b="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uadroTexto 15">
            <a:extLst>
              <a:ext uri="{FF2B5EF4-FFF2-40B4-BE49-F238E27FC236}">
                <a16:creationId xmlns:a16="http://schemas.microsoft.com/office/drawing/2014/main" id="{9B3BD493-DEBA-CB71-D88A-A3CF20664D78}"/>
              </a:ext>
            </a:extLst>
          </p:cNvPr>
          <p:cNvSpPr txBox="1"/>
          <p:nvPr/>
        </p:nvSpPr>
        <p:spPr>
          <a:xfrm>
            <a:off x="331752" y="3076102"/>
            <a:ext cx="7189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Ante estos casos surgieron los siguientes desafíos:</a:t>
            </a:r>
            <a:endParaRPr lang="es-ES" sz="2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captura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almacenamiento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búsqueda, consulta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transferencia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análisis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visualización / interpretación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proceso en tiempo real</a:t>
            </a:r>
            <a:endParaRPr lang="es-ES" sz="2000" b="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s-E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s-MX" sz="2400" b="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uadroTexto 5">
            <a:extLst>
              <a:ext uri="{FF2B5EF4-FFF2-40B4-BE49-F238E27FC236}">
                <a16:creationId xmlns:a16="http://schemas.microsoft.com/office/drawing/2014/main" id="{0AAB9817-BCD5-50AA-561C-FCD9510968B3}"/>
              </a:ext>
            </a:extLst>
          </p:cNvPr>
          <p:cNvSpPr txBox="1"/>
          <p:nvPr/>
        </p:nvSpPr>
        <p:spPr>
          <a:xfrm>
            <a:off x="4189404" y="6659582"/>
            <a:ext cx="64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i="0" u="none" strike="noStrike" baseline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s-MX" sz="2400" b="1" i="0" u="none" strike="noStrike" baseline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¿¿Quién genera tal cantidad de datos??</a:t>
            </a:r>
            <a:endParaRPr lang="es-ES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EBCD0AC-265C-AFED-80BE-661F7CAB419F}"/>
              </a:ext>
            </a:extLst>
          </p:cNvPr>
          <p:cNvSpPr/>
          <p:nvPr/>
        </p:nvSpPr>
        <p:spPr>
          <a:xfrm>
            <a:off x="0" y="754394"/>
            <a:ext cx="4189404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AE7D5093-C3D9-4D65-AE49-85BDA535D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4650" y="292100"/>
            <a:ext cx="7315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800" b="0" spc="-5" dirty="0">
                <a:solidFill>
                  <a:srgbClr val="3188D4"/>
                </a:solidFill>
                <a:latin typeface="Arial MT"/>
                <a:cs typeface="Arial MT"/>
              </a:rPr>
              <a:t>CLOUD COMPUTING Y BIG DATA</a:t>
            </a:r>
            <a:endParaRPr sz="2800" dirty="0">
              <a:latin typeface="Arial MT"/>
              <a:cs typeface="Arial M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71458B-522B-46A9-AF5D-2A46D9C7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3" y="75894"/>
            <a:ext cx="10515599" cy="75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5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eeedc1-a23b-4b23-a6e8-1216aa6fc5b0" xsi:nil="true"/>
    <lcf76f155ced4ddcb4097134ff3c332f xmlns="c9cba1bf-ad18-487f-b0a8-cc7dc3f65a2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12" ma:contentTypeDescription="Crear nuevo documento." ma:contentTypeScope="" ma:versionID="1c746c45d690e52c4b842afb8cbf6b2a">
  <xsd:schema xmlns:xsd="http://www.w3.org/2001/XMLSchema" xmlns:xs="http://www.w3.org/2001/XMLSchema" xmlns:p="http://schemas.microsoft.com/office/2006/metadata/properties" xmlns:ns2="c9cba1bf-ad18-487f-b0a8-cc7dc3f65a2e" xmlns:ns3="e9eeedc1-a23b-4b23-a6e8-1216aa6fc5b0" targetNamespace="http://schemas.microsoft.com/office/2006/metadata/properties" ma:root="true" ma:fieldsID="bd8405f551615241ceb3701f9350c617" ns2:_="" ns3:_="">
    <xsd:import namespace="c9cba1bf-ad18-487f-b0a8-cc7dc3f65a2e"/>
    <xsd:import namespace="e9eeedc1-a23b-4b23-a6e8-1216aa6fc5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0a386ecc-29c3-439c-824f-776d15e910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eedc1-a23b-4b23-a6e8-1216aa6fc5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3a4a2b6-3456-46eb-b464-0d3e1a29a182}" ma:internalName="TaxCatchAll" ma:showField="CatchAllData" ma:web="e9eeedc1-a23b-4b23-a6e8-1216aa6fc5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C93B92-B136-4793-B69C-D5A6148E87E7}">
  <ds:schemaRefs>
    <ds:schemaRef ds:uri="http://schemas.microsoft.com/office/2006/metadata/properties"/>
    <ds:schemaRef ds:uri="http://schemas.microsoft.com/office/infopath/2007/PartnerControls"/>
    <ds:schemaRef ds:uri="e9eeedc1-a23b-4b23-a6e8-1216aa6fc5b0"/>
    <ds:schemaRef ds:uri="c9cba1bf-ad18-487f-b0a8-cc7dc3f65a2e"/>
  </ds:schemaRefs>
</ds:datastoreItem>
</file>

<file path=customXml/itemProps2.xml><?xml version="1.0" encoding="utf-8"?>
<ds:datastoreItem xmlns:ds="http://schemas.openxmlformats.org/officeDocument/2006/customXml" ds:itemID="{11BA582B-D73A-42E8-B406-C203226B1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e9eeedc1-a23b-4b23-a6e8-1216aa6fc5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EA212D-EF07-4D97-8C69-A5A01DB704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3894</TotalTime>
  <Words>1601</Words>
  <Application>Microsoft Office PowerPoint</Application>
  <PresentationFormat>Personalizado</PresentationFormat>
  <Paragraphs>267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9" baseType="lpstr">
      <vt:lpstr>Arial</vt:lpstr>
      <vt:lpstr>Arial MT</vt:lpstr>
      <vt:lpstr>Calibri</vt:lpstr>
      <vt:lpstr>Helvetica Neue</vt:lpstr>
      <vt:lpstr>Montserrat</vt:lpstr>
      <vt:lpstr>Tahoma</vt:lpstr>
      <vt:lpstr>Wingdings</vt:lpstr>
      <vt:lpstr>Office Theme</vt:lpstr>
      <vt:lpstr>Presentación de PowerPoint</vt:lpstr>
      <vt:lpstr>Presentación de PowerPoint</vt:lpstr>
      <vt:lpstr>Presentación de PowerPoint</vt:lpstr>
      <vt:lpstr>SOBRE MÍ ….</vt:lpstr>
      <vt:lpstr>HOJA DE RUTA</vt:lpstr>
      <vt:lpstr>METODOLOGÍA</vt:lpstr>
      <vt:lpstr>Presentación de PowerPoint</vt:lpstr>
      <vt:lpstr>BIG DATA: definición</vt:lpstr>
      <vt:lpstr>CLOUD COMPUTING Y BIG DATA</vt:lpstr>
      <vt:lpstr>BIG DATA: evolución fuentes y usos</vt:lpstr>
      <vt:lpstr>BIG DATA: evolución</vt:lpstr>
      <vt:lpstr>BIG DATA: nuevos perfiles</vt:lpstr>
      <vt:lpstr>BIG DATA: Roles (puestos de trabajo)</vt:lpstr>
      <vt:lpstr>INGENIERO DE DATOS</vt:lpstr>
      <vt:lpstr>ARQUITECTO DE DATOS</vt:lpstr>
      <vt:lpstr>ANALISTA DE DATOS</vt:lpstr>
      <vt:lpstr>CIENTÍFICO DE DATOS</vt:lpstr>
      <vt:lpstr>Presentación de PowerPoint</vt:lpstr>
      <vt:lpstr>COMPUTACIÓN EN LA NUBE</vt:lpstr>
      <vt:lpstr>COMPUTACIÓN EN LA NUBE</vt:lpstr>
      <vt:lpstr>SERVICIOS EN LA NUBE</vt:lpstr>
      <vt:lpstr>SERVICIOS EN LA NUBE: AZURE (Microsoft)</vt:lpstr>
      <vt:lpstr>SERVICIOS EN LA NUBE: AWS (Amazon Web Services)</vt:lpstr>
      <vt:lpstr>SERVICIOS EN LA NUBE: GCP (Google Cloud Platform)</vt:lpstr>
      <vt:lpstr>SERVICIOS EN LA NUBE: Ejemplo</vt:lpstr>
      <vt:lpstr>SERVICIOS EN LA NUBE: Ventajas</vt:lpstr>
      <vt:lpstr>SERVICIOS EN LA NUBE: Inconvenientes</vt:lpstr>
      <vt:lpstr>BIG DATA Y CLOUD van unidos</vt:lpstr>
      <vt:lpstr>Presentación de PowerPoint</vt:lpstr>
      <vt:lpstr>APLICACIONES BIG DATA</vt:lpstr>
      <vt:lpstr>APLICACIONES BIG DATA</vt:lpstr>
      <vt:lpstr>Presentación de PowerPoint</vt:lpstr>
      <vt:lpstr>ANTECEDENTES: Hadoop</vt:lpstr>
      <vt:lpstr>Hadoop Map-Reduce. Contar palabras</vt:lpstr>
      <vt:lpstr>Hadoop vs Spark: Coste disco - memoria</vt:lpstr>
      <vt:lpstr>SPARK: definición y aportaciones</vt:lpstr>
      <vt:lpstr>SPARK: “demoledor” velocidad</vt:lpstr>
      <vt:lpstr>Hadoop vs. Spark: tarea ordenar un dataset</vt:lpstr>
      <vt:lpstr>SPARK: Java, Scala, Python, R</vt:lpstr>
      <vt:lpstr>SPARK: Salarios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dc:creator>Eduardo R</dc:creator>
  <cp:lastModifiedBy>Eduardo R</cp:lastModifiedBy>
  <cp:revision>60</cp:revision>
  <dcterms:created xsi:type="dcterms:W3CDTF">2021-05-28T10:18:10Z</dcterms:created>
  <dcterms:modified xsi:type="dcterms:W3CDTF">2022-11-09T11:14:53Z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